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AB41"/>
    <a:srgbClr val="5241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2" d="100"/>
          <a:sy n="42" d="100"/>
        </p:scale>
        <p:origin x="2232" y="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360213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84731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284478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2301187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415649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356928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2274121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122490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83332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304794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A3550B0-4578-4D42-A5FD-84DC5B2310AA}" type="datetimeFigureOut">
              <a:rPr lang="en-GB" smtClean="0"/>
              <a:t>22/03/2022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77C085-C937-4772-A0AE-9F2911CA1593}" type="slidenum">
              <a:rPr lang="en-GB" smtClean="0"/>
              <a:t>‹#›</a:t>
            </a:fld>
            <a:endParaRPr lang="en-GB" dirty="0"/>
          </a:p>
        </p:txBody>
      </p:sp>
    </p:spTree>
    <p:extLst>
      <p:ext uri="{BB962C8B-B14F-4D97-AF65-F5344CB8AC3E}">
        <p14:creationId xmlns:p14="http://schemas.microsoft.com/office/powerpoint/2010/main" val="201331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A3550B0-4578-4D42-A5FD-84DC5B2310AA}" type="datetimeFigureOut">
              <a:rPr lang="en-GB" smtClean="0"/>
              <a:t>22/03/2022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B77C085-C937-4772-A0AE-9F2911CA1593}" type="slidenum">
              <a:rPr lang="en-GB" smtClean="0"/>
              <a:t>‹#›</a:t>
            </a:fld>
            <a:endParaRPr lang="en-GB" dirty="0"/>
          </a:p>
        </p:txBody>
      </p:sp>
    </p:spTree>
    <p:extLst>
      <p:ext uri="{BB962C8B-B14F-4D97-AF65-F5344CB8AC3E}">
        <p14:creationId xmlns:p14="http://schemas.microsoft.com/office/powerpoint/2010/main" val="196243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55C16A36-F972-433C-B81F-81843A387A8E}"/>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5897" r="909" b="9885"/>
          <a:stretch/>
        </p:blipFill>
        <p:spPr bwMode="auto">
          <a:xfrm>
            <a:off x="0" y="6506816"/>
            <a:ext cx="6858000" cy="3369355"/>
          </a:xfrm>
          <a:prstGeom prst="rect">
            <a:avLst/>
          </a:prstGeom>
          <a:noFill/>
          <a:ln>
            <a:noFill/>
          </a:ln>
          <a:effectLst>
            <a:outerShdw blurRad="50800" dist="508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DAF7ACF-AF8C-4F5F-BA5C-8DB646CF7B44}"/>
              </a:ext>
            </a:extLst>
          </p:cNvPr>
          <p:cNvSpPr/>
          <p:nvPr/>
        </p:nvSpPr>
        <p:spPr>
          <a:xfrm>
            <a:off x="0" y="0"/>
            <a:ext cx="6858000" cy="9906000"/>
          </a:xfrm>
          <a:prstGeom prst="rect">
            <a:avLst/>
          </a:prstGeom>
          <a:noFill/>
          <a:ln w="28575">
            <a:solidFill>
              <a:srgbClr val="52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C:\Users\mpaire\MangoAppsSync\My Drive\1. Current Projects\Clongowes Wood College, SJ\Photos\clongowes-logo.png">
            <a:extLst>
              <a:ext uri="{FF2B5EF4-FFF2-40B4-BE49-F238E27FC236}">
                <a16:creationId xmlns:a16="http://schemas.microsoft.com/office/drawing/2014/main" id="{70D1E046-F6D9-4541-9FDC-494D21CC05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3105" y="274650"/>
            <a:ext cx="3303951" cy="604588"/>
          </a:xfrm>
          <a:prstGeom prst="rect">
            <a:avLst/>
          </a:prstGeom>
          <a:noFill/>
          <a:ln>
            <a:noFill/>
          </a:ln>
        </p:spPr>
      </p:pic>
      <p:sp>
        <p:nvSpPr>
          <p:cNvPr id="6" name="Text Box 14">
            <a:extLst>
              <a:ext uri="{FF2B5EF4-FFF2-40B4-BE49-F238E27FC236}">
                <a16:creationId xmlns:a16="http://schemas.microsoft.com/office/drawing/2014/main" id="{7AB1ADBE-F838-4132-A047-FCBDEEFB98D5}"/>
              </a:ext>
            </a:extLst>
          </p:cNvPr>
          <p:cNvSpPr txBox="1"/>
          <p:nvPr/>
        </p:nvSpPr>
        <p:spPr>
          <a:xfrm>
            <a:off x="3560520" y="1120571"/>
            <a:ext cx="3213660" cy="3579377"/>
          </a:xfrm>
          <a:prstGeom prst="rect">
            <a:avLst/>
          </a:prstGeom>
          <a:solidFill>
            <a:srgbClr val="52416A">
              <a:alpha val="20000"/>
            </a:srgbClr>
          </a:solid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5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Title:		Family Name:					</a:t>
            </a:r>
          </a:p>
          <a:p>
            <a:pPr>
              <a:spcAft>
                <a:spcPts val="0"/>
              </a:spcAft>
            </a:pPr>
            <a:r>
              <a:rPr lang="en-GB" sz="1100" b="1" dirty="0">
                <a:latin typeface="DIN" panose="02000504040000020003" pitchFamily="2" charset="0"/>
                <a:ea typeface="MS Mincho" panose="02020609040205080304" pitchFamily="49" charset="-128"/>
                <a:cs typeface="Times New Roman" panose="02020603050405020304" pitchFamily="18" charset="0"/>
              </a:rPr>
              <a:t>		</a:t>
            </a:r>
            <a:r>
              <a:rPr lang="en-GB" sz="1100" b="1" dirty="0">
                <a:effectLst/>
                <a:latin typeface="DIN" panose="02000504040000020003" pitchFamily="2" charset="0"/>
                <a:ea typeface="MS Mincho" panose="02020609040205080304" pitchFamily="49" charset="-128"/>
                <a:cs typeface="Times New Roman" panose="02020603050405020304" pitchFamily="18" charset="0"/>
              </a:rPr>
              <a:t>First Name:</a:t>
            </a: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 </a:t>
            </a:r>
          </a:p>
          <a:p>
            <a:pPr>
              <a:spcAft>
                <a:spcPts val="0"/>
              </a:spcAft>
            </a:pP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a:p>
            <a:r>
              <a:rPr lang="en-GB" sz="900" b="1" dirty="0">
                <a:latin typeface="DIN" panose="02000504040000020003" pitchFamily="2" charset="0"/>
                <a:ea typeface="MS Mincho" panose="02020609040205080304" pitchFamily="49" charset="-128"/>
                <a:cs typeface="Times New Roman" panose="02020603050405020304" pitchFamily="18" charset="0"/>
              </a:rPr>
              <a:t>If this donation is in a joint name, please add the additional name here:</a:t>
            </a:r>
            <a:endParaRPr lang="en-GB" sz="900"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 </a:t>
            </a: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Full Home Address:</a:t>
            </a: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 </a:t>
            </a: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 </a:t>
            </a:r>
          </a:p>
          <a:p>
            <a:pPr>
              <a:spcAft>
                <a:spcPts val="0"/>
              </a:spcAft>
            </a:pP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b="1" dirty="0">
                <a:effectLst/>
                <a:latin typeface="DIN" panose="02000504040000020003" pitchFamily="2" charset="0"/>
                <a:ea typeface="MS Mincho" panose="02020609040205080304" pitchFamily="49" charset="-128"/>
                <a:cs typeface="Times New Roman" panose="02020603050405020304" pitchFamily="18" charset="0"/>
              </a:rPr>
              <a:t> </a:t>
            </a: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r>
              <a:rPr lang="en-GB" sz="1100" b="1" dirty="0">
                <a:latin typeface="DIN" panose="02000504040000020003" pitchFamily="2" charset="0"/>
                <a:ea typeface="MS Mincho" panose="02020609040205080304" pitchFamily="49" charset="-128"/>
                <a:cs typeface="Times New Roman" panose="02020603050405020304" pitchFamily="18" charset="0"/>
              </a:rPr>
              <a:t>Tel. / Mobile:</a:t>
            </a:r>
          </a:p>
          <a:p>
            <a:endParaRPr lang="en-GB" sz="1100" b="1" dirty="0">
              <a:latin typeface="DIN" panose="02000504040000020003" pitchFamily="2" charset="0"/>
              <a:ea typeface="MS Mincho" panose="02020609040205080304" pitchFamily="49" charset="-128"/>
              <a:cs typeface="Times New Roman" panose="02020603050405020304" pitchFamily="18" charset="0"/>
            </a:endParaRPr>
          </a:p>
          <a:p>
            <a:r>
              <a:rPr lang="en-GB" sz="1100" b="1" dirty="0">
                <a:latin typeface="DIN" panose="02000504040000020003" pitchFamily="2" charset="0"/>
                <a:ea typeface="MS Mincho" panose="02020609040205080304" pitchFamily="49" charset="-128"/>
                <a:cs typeface="Times New Roman" panose="02020603050405020304" pitchFamily="18" charset="0"/>
              </a:rPr>
              <a:t>Email:</a:t>
            </a:r>
            <a:endParaRPr lang="en-GB" sz="1100"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BC295F85-C368-4F13-A4D5-6A75568FDE9E}"/>
              </a:ext>
            </a:extLst>
          </p:cNvPr>
          <p:cNvSpPr/>
          <p:nvPr/>
        </p:nvSpPr>
        <p:spPr>
          <a:xfrm>
            <a:off x="3521430" y="299927"/>
            <a:ext cx="3291840" cy="461665"/>
          </a:xfrm>
          <a:prstGeom prst="rect">
            <a:avLst/>
          </a:prstGeom>
        </p:spPr>
        <p:txBody>
          <a:bodyPr wrap="square">
            <a:spAutoFit/>
          </a:bodyPr>
          <a:lstStyle/>
          <a:p>
            <a:pPr algn="ctr"/>
            <a:r>
              <a:rPr lang="en-GB" sz="2400" b="1" dirty="0">
                <a:solidFill>
                  <a:srgbClr val="52416A"/>
                </a:solidFill>
                <a:latin typeface="Trajan Pro" panose="02020502050506020301" pitchFamily="18" charset="0"/>
                <a:ea typeface="MS Mincho" panose="02020609040205080304" pitchFamily="49" charset="-128"/>
                <a:cs typeface="Times New Roman" panose="02020603050405020304" pitchFamily="18" charset="0"/>
              </a:rPr>
              <a:t>Pledge</a:t>
            </a:r>
            <a:r>
              <a:rPr lang="en-GB" sz="2400" b="1" i="1" dirty="0">
                <a:solidFill>
                  <a:srgbClr val="52416A"/>
                </a:solidFill>
                <a:latin typeface="Trajan Pro" panose="02020502050506020301" pitchFamily="18" charset="0"/>
                <a:ea typeface="MS Mincho" panose="02020609040205080304" pitchFamily="49" charset="-128"/>
                <a:cs typeface="Times New Roman" panose="02020603050405020304" pitchFamily="18" charset="0"/>
              </a:rPr>
              <a:t> </a:t>
            </a:r>
            <a:r>
              <a:rPr lang="en-GB" sz="2400" b="1" dirty="0">
                <a:solidFill>
                  <a:srgbClr val="52416A"/>
                </a:solidFill>
                <a:latin typeface="Trajan Pro" panose="02020502050506020301" pitchFamily="18" charset="0"/>
                <a:ea typeface="MS Mincho" panose="02020609040205080304" pitchFamily="49" charset="-128"/>
                <a:cs typeface="Times New Roman" panose="02020603050405020304" pitchFamily="18" charset="0"/>
              </a:rPr>
              <a:t>Form</a:t>
            </a:r>
            <a:r>
              <a:rPr lang="en-GB" sz="1400" b="1" i="1" dirty="0">
                <a:solidFill>
                  <a:srgbClr val="52416A"/>
                </a:solidFill>
                <a:latin typeface="Trajan Pro" panose="02020502050506020301" pitchFamily="18" charset="0"/>
                <a:ea typeface="MS Mincho" panose="02020609040205080304" pitchFamily="49" charset="-128"/>
                <a:cs typeface="Times New Roman" panose="02020603050405020304" pitchFamily="18" charset="0"/>
              </a:rPr>
              <a:t> </a:t>
            </a:r>
            <a:endParaRPr lang="en-GB" sz="2400" b="1" dirty="0">
              <a:solidFill>
                <a:srgbClr val="52416A"/>
              </a:solidFill>
              <a:latin typeface="Trajan Pro" panose="02020502050506020301" pitchFamily="18" charset="0"/>
            </a:endParaRPr>
          </a:p>
        </p:txBody>
      </p:sp>
      <p:sp>
        <p:nvSpPr>
          <p:cNvPr id="11" name="Text Box 21">
            <a:extLst>
              <a:ext uri="{FF2B5EF4-FFF2-40B4-BE49-F238E27FC236}">
                <a16:creationId xmlns:a16="http://schemas.microsoft.com/office/drawing/2014/main" id="{09338BEC-3765-4EFE-8BB3-62DD28CDAFA3}"/>
              </a:ext>
            </a:extLst>
          </p:cNvPr>
          <p:cNvSpPr txBox="1"/>
          <p:nvPr/>
        </p:nvSpPr>
        <p:spPr>
          <a:xfrm>
            <a:off x="3560520" y="5183087"/>
            <a:ext cx="3213660" cy="282575"/>
          </a:xfrm>
          <a:prstGeom prst="rect">
            <a:avLst/>
          </a:prstGeom>
          <a:solidFill>
            <a:srgbClr val="52416A">
              <a:alpha val="20000"/>
            </a:srgbClr>
          </a:solid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1100" b="1">
                <a:effectLst/>
                <a:latin typeface="DIN" panose="02000504040000020003" pitchFamily="2" charset="0"/>
                <a:ea typeface="MS Mincho" panose="02020609040205080304" pitchFamily="49" charset="-128"/>
                <a:cs typeface="Times New Roman" panose="02020603050405020304" pitchFamily="18" charset="0"/>
              </a:defRPr>
            </a:lvl1pPr>
          </a:lstStyle>
          <a:p>
            <a:r>
              <a:rPr lang="en-GB" dirty="0"/>
              <a:t>Date:</a:t>
            </a:r>
          </a:p>
        </p:txBody>
      </p:sp>
      <p:sp>
        <p:nvSpPr>
          <p:cNvPr id="12" name="Text Box 23">
            <a:extLst>
              <a:ext uri="{FF2B5EF4-FFF2-40B4-BE49-F238E27FC236}">
                <a16:creationId xmlns:a16="http://schemas.microsoft.com/office/drawing/2014/main" id="{760E4E4D-D958-450D-883F-A3E7C9F163A1}"/>
              </a:ext>
            </a:extLst>
          </p:cNvPr>
          <p:cNvSpPr txBox="1"/>
          <p:nvPr/>
        </p:nvSpPr>
        <p:spPr>
          <a:xfrm>
            <a:off x="3560520" y="4767898"/>
            <a:ext cx="3213660" cy="342900"/>
          </a:xfrm>
          <a:prstGeom prst="rect">
            <a:avLst/>
          </a:prstGeom>
          <a:solidFill>
            <a:srgbClr val="52416A">
              <a:alpha val="20000"/>
            </a:srgbClr>
          </a:solid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spcAft>
                <a:spcPts val="0"/>
              </a:spcAft>
              <a:defRPr sz="1100" b="1">
                <a:effectLst/>
                <a:latin typeface="DIN" panose="02000504040000020003" pitchFamily="2" charset="0"/>
                <a:ea typeface="MS Mincho" panose="02020609040205080304" pitchFamily="49" charset="-128"/>
                <a:cs typeface="Times New Roman" panose="02020603050405020304" pitchFamily="18" charset="0"/>
              </a:defRPr>
            </a:lvl1pPr>
          </a:lstStyle>
          <a:p>
            <a:r>
              <a:rPr lang="en-GB" dirty="0"/>
              <a:t>Signature:</a:t>
            </a:r>
          </a:p>
        </p:txBody>
      </p:sp>
      <p:sp>
        <p:nvSpPr>
          <p:cNvPr id="14" name="Text Box 2">
            <a:extLst>
              <a:ext uri="{FF2B5EF4-FFF2-40B4-BE49-F238E27FC236}">
                <a16:creationId xmlns:a16="http://schemas.microsoft.com/office/drawing/2014/main" id="{4A2B89B1-0B43-4999-A979-5A1ACB9A7DB8}"/>
              </a:ext>
            </a:extLst>
          </p:cNvPr>
          <p:cNvSpPr txBox="1">
            <a:spLocks noChangeArrowheads="1"/>
          </p:cNvSpPr>
          <p:nvPr/>
        </p:nvSpPr>
        <p:spPr bwMode="auto">
          <a:xfrm>
            <a:off x="113464" y="3970708"/>
            <a:ext cx="3333592" cy="2269963"/>
          </a:xfrm>
          <a:prstGeom prst="rect">
            <a:avLst/>
          </a:prstGeom>
          <a:noFill/>
          <a:ln>
            <a:noFill/>
          </a:ln>
          <a:effectLst/>
        </p:spPr>
        <p:txBody>
          <a:bodyPr vert="horz" wrap="square" lIns="36576" tIns="36576" rIns="36576" bIns="36576" numCol="1" anchor="t" anchorCtr="0" compatLnSpc="1">
            <a:prstTxWarp prst="textNoShape">
              <a:avLst/>
            </a:prstTxWarp>
          </a:bodyPr>
          <a:lstStyle/>
          <a:p>
            <a:pPr lvl="0" defTabSz="914400" eaLnBrk="0" fontAlgn="base" hangingPunct="0">
              <a:spcBef>
                <a:spcPct val="0"/>
              </a:spcBef>
              <a:spcAft>
                <a:spcPct val="0"/>
              </a:spcAft>
            </a:pPr>
            <a:r>
              <a:rPr lang="en-GB" altLang="en-US" sz="1600" b="1" dirty="0">
                <a:solidFill>
                  <a:srgbClr val="DFAB41"/>
                </a:solidFill>
                <a:latin typeface="DIN" panose="02000504040000020003" pitchFamily="2" charset="0"/>
              </a:rPr>
              <a:t>PAYMENT DETAILS</a:t>
            </a:r>
          </a:p>
          <a:p>
            <a:pPr lvl="0" defTabSz="914400" eaLnBrk="0" fontAlgn="base" hangingPunct="0">
              <a:spcBef>
                <a:spcPts val="600"/>
              </a:spcBef>
              <a:spcAft>
                <a:spcPct val="0"/>
              </a:spcAft>
            </a:pPr>
            <a:r>
              <a:rPr lang="en-GB" altLang="en-US" sz="1200" b="1" dirty="0">
                <a:solidFill>
                  <a:srgbClr val="52416A"/>
                </a:solidFill>
                <a:latin typeface="DIN" panose="02000504040000020003" pitchFamily="2" charset="0"/>
              </a:rPr>
              <a:t>My/Our gift will be paid by:</a:t>
            </a:r>
          </a:p>
          <a:p>
            <a:pPr lvl="0" defTabSz="914400" eaLnBrk="0" fontAlgn="base" hangingPunct="0">
              <a:spcBef>
                <a:spcPct val="0"/>
              </a:spcBef>
              <a:spcAft>
                <a:spcPct val="0"/>
              </a:spcAft>
            </a:pPr>
            <a:endParaRPr lang="en-GB" altLang="en-US" sz="1100" b="1" dirty="0">
              <a:solidFill>
                <a:srgbClr val="000000"/>
              </a:solidFill>
              <a:latin typeface="DIN" panose="02000504040000020003" pitchFamily="2" charset="0"/>
            </a:endParaRPr>
          </a:p>
          <a:p>
            <a:pPr marL="182563" lvl="0" indent="-182563" defTabSz="914400" eaLnBrk="0" fontAlgn="base" hangingPunct="0">
              <a:spcBef>
                <a:spcPct val="0"/>
              </a:spcBef>
              <a:spcAft>
                <a:spcPts val="600"/>
              </a:spcAft>
              <a:buFont typeface="Wingdings 2" panose="05020102010507070707" pitchFamily="18" charset="2"/>
              <a:buChar char="£"/>
            </a:pPr>
            <a:r>
              <a:rPr lang="en-GB" altLang="en-US" sz="1100" b="1" dirty="0">
                <a:solidFill>
                  <a:srgbClr val="000000"/>
                </a:solidFill>
                <a:latin typeface="DIN" panose="02000504040000020003" pitchFamily="2" charset="0"/>
              </a:rPr>
              <a:t>Standing order</a:t>
            </a:r>
            <a:r>
              <a:rPr lang="en-GB" altLang="en-US" sz="1100" dirty="0">
                <a:solidFill>
                  <a:srgbClr val="000000"/>
                </a:solidFill>
                <a:latin typeface="DIN" panose="02000504040000020003" pitchFamily="2" charset="0"/>
              </a:rPr>
              <a:t>: </a:t>
            </a:r>
            <a:r>
              <a:rPr lang="en-GB" altLang="en-US" sz="1050" dirty="0">
                <a:solidFill>
                  <a:srgbClr val="000000"/>
                </a:solidFill>
                <a:latin typeface="DIN" panose="02000504040000020003" pitchFamily="2" charset="0"/>
              </a:rPr>
              <a:t>Please complete the attached form and return to Clongowes Foundation (</a:t>
            </a:r>
            <a:r>
              <a:rPr lang="en-GB" altLang="en-US" sz="1050" u="sng" dirty="0">
                <a:solidFill>
                  <a:srgbClr val="000000"/>
                </a:solidFill>
                <a:latin typeface="DIN" panose="02000504040000020003" pitchFamily="2" charset="0"/>
              </a:rPr>
              <a:t>not</a:t>
            </a:r>
            <a:r>
              <a:rPr lang="en-GB" altLang="en-US" sz="1050" dirty="0">
                <a:solidFill>
                  <a:srgbClr val="000000"/>
                </a:solidFill>
                <a:latin typeface="DIN" panose="02000504040000020003" pitchFamily="2" charset="0"/>
              </a:rPr>
              <a:t> directly to your bank).</a:t>
            </a:r>
          </a:p>
          <a:p>
            <a:pPr marL="171450" lvl="0" indent="-171450" defTabSz="914400" eaLnBrk="0" fontAlgn="base" hangingPunct="0">
              <a:spcBef>
                <a:spcPct val="0"/>
              </a:spcBef>
              <a:spcAft>
                <a:spcPts val="600"/>
              </a:spcAft>
              <a:buFont typeface="Wingdings 2" panose="05020102010507070707" pitchFamily="18" charset="2"/>
              <a:buChar char="£"/>
            </a:pPr>
            <a:r>
              <a:rPr lang="en-GB" altLang="en-US" sz="1100" b="1" dirty="0">
                <a:solidFill>
                  <a:srgbClr val="000000"/>
                </a:solidFill>
                <a:latin typeface="DIN" panose="02000504040000020003" pitchFamily="2" charset="0"/>
              </a:rPr>
              <a:t>Bank transfer: </a:t>
            </a:r>
            <a:r>
              <a:rPr lang="en-GB" altLang="en-US" sz="1050" dirty="0">
                <a:solidFill>
                  <a:srgbClr val="000000"/>
                </a:solidFill>
                <a:latin typeface="DIN" panose="02000504040000020003" pitchFamily="2" charset="0"/>
              </a:rPr>
              <a:t>AIB Private Banking, </a:t>
            </a:r>
            <a:r>
              <a:rPr lang="en-GB" altLang="en-US" sz="1050">
                <a:solidFill>
                  <a:srgbClr val="000000"/>
                </a:solidFill>
                <a:latin typeface="DIN" panose="02000504040000020003" pitchFamily="2" charset="0"/>
              </a:rPr>
              <a:t>10 Molesworth St., Dublin 2 . </a:t>
            </a:r>
            <a:r>
              <a:rPr lang="en-GB" altLang="en-US" sz="1050" dirty="0">
                <a:solidFill>
                  <a:srgbClr val="000000"/>
                </a:solidFill>
                <a:latin typeface="DIN" panose="02000504040000020003" pitchFamily="2" charset="0"/>
              </a:rPr>
              <a:t>IBAN: IE96 AIBK 9303 9303 0650 45 / BIC: AIBKIE2D  </a:t>
            </a:r>
          </a:p>
          <a:p>
            <a:pPr marL="171450" lvl="0" indent="-171450" defTabSz="914400" eaLnBrk="0" fontAlgn="base" hangingPunct="0">
              <a:spcBef>
                <a:spcPct val="0"/>
              </a:spcBef>
              <a:spcAft>
                <a:spcPts val="600"/>
              </a:spcAft>
              <a:buFont typeface="Wingdings 2" panose="05020102010507070707" pitchFamily="18" charset="2"/>
              <a:buChar char="£"/>
            </a:pPr>
            <a:r>
              <a:rPr lang="en-GB" altLang="en-US" sz="1100" b="1" dirty="0">
                <a:solidFill>
                  <a:srgbClr val="000000"/>
                </a:solidFill>
                <a:latin typeface="DIN" panose="02000504040000020003" pitchFamily="2" charset="0"/>
              </a:rPr>
              <a:t>Cheque: </a:t>
            </a:r>
            <a:r>
              <a:rPr lang="en-GB" altLang="en-US" sz="1100" dirty="0">
                <a:solidFill>
                  <a:srgbClr val="000000"/>
                </a:solidFill>
                <a:latin typeface="DIN" panose="02000504040000020003" pitchFamily="2" charset="0"/>
              </a:rPr>
              <a:t>Payable to Clongowes Foundation and post to: Clongowes Foundation, FREEPOST, Clane, Co Kildare</a:t>
            </a:r>
          </a:p>
          <a:p>
            <a:pPr marL="171450" lvl="0" indent="-171450" defTabSz="914400" eaLnBrk="0" fontAlgn="base" hangingPunct="0">
              <a:spcBef>
                <a:spcPct val="0"/>
              </a:spcBef>
              <a:spcAft>
                <a:spcPts val="600"/>
              </a:spcAft>
              <a:buFont typeface="Wingdings 2" panose="05020102010507070707" pitchFamily="18" charset="2"/>
              <a:buChar char="£"/>
            </a:pPr>
            <a:r>
              <a:rPr lang="en-GB" sz="1100" b="1" dirty="0">
                <a:latin typeface="DIN" panose="02000504040000020003" pitchFamily="2" charset="0"/>
                <a:sym typeface="Wingdings 2" panose="05020102010507070707" pitchFamily="18" charset="2"/>
              </a:rPr>
              <a:t>Other</a:t>
            </a:r>
            <a:r>
              <a:rPr lang="en-GB" sz="1100" dirty="0">
                <a:latin typeface="DIN" panose="02000504040000020003" pitchFamily="2" charset="0"/>
                <a:sym typeface="Wingdings 2" panose="05020102010507070707" pitchFamily="18" charset="2"/>
              </a:rPr>
              <a:t>: Please state __________________</a:t>
            </a:r>
          </a:p>
          <a:p>
            <a:pPr defTabSz="914400" eaLnBrk="0" fontAlgn="base" hangingPunct="0">
              <a:spcBef>
                <a:spcPct val="0"/>
              </a:spcBef>
              <a:spcAft>
                <a:spcPts val="600"/>
              </a:spcAft>
            </a:pPr>
            <a:endParaRPr lang="en-GB" altLang="en-US" sz="1100" dirty="0">
              <a:solidFill>
                <a:srgbClr val="000000"/>
              </a:solidFill>
              <a:latin typeface="DIN" panose="02000504040000020003" pitchFamily="2" charset="0"/>
            </a:endParaRPr>
          </a:p>
        </p:txBody>
      </p:sp>
      <p:sp>
        <p:nvSpPr>
          <p:cNvPr id="18" name="Rectangle 17">
            <a:extLst>
              <a:ext uri="{FF2B5EF4-FFF2-40B4-BE49-F238E27FC236}">
                <a16:creationId xmlns:a16="http://schemas.microsoft.com/office/drawing/2014/main" id="{2CB82B25-0A86-4D4D-9A5E-E54824AC015A}"/>
              </a:ext>
            </a:extLst>
          </p:cNvPr>
          <p:cNvSpPr/>
          <p:nvPr/>
        </p:nvSpPr>
        <p:spPr>
          <a:xfrm>
            <a:off x="88751" y="6651066"/>
            <a:ext cx="6668232" cy="1631216"/>
          </a:xfrm>
          <a:prstGeom prst="rect">
            <a:avLst/>
          </a:prstGeom>
          <a:solidFill>
            <a:srgbClr val="DFAB41">
              <a:alpha val="30000"/>
            </a:srgbClr>
          </a:solidFill>
        </p:spPr>
        <p:txBody>
          <a:bodyPr wrap="square">
            <a:spAutoFit/>
          </a:bodyPr>
          <a:lstStyle/>
          <a:p>
            <a:pPr defTabSz="914400" eaLnBrk="0" fontAlgn="base" hangingPunct="0">
              <a:spcBef>
                <a:spcPct val="0"/>
              </a:spcBef>
              <a:spcAft>
                <a:spcPct val="0"/>
              </a:spcAft>
            </a:pPr>
            <a:r>
              <a:rPr lang="en-GB" sz="1600" b="1" dirty="0">
                <a:solidFill>
                  <a:srgbClr val="52416A"/>
                </a:solidFill>
                <a:latin typeface="DIN" panose="02000504040000020003" pitchFamily="2" charset="0"/>
              </a:rPr>
              <a:t>TAX RELIEF</a:t>
            </a:r>
          </a:p>
          <a:p>
            <a:pPr defTabSz="914400" eaLnBrk="0" fontAlgn="base" hangingPunct="0">
              <a:spcBef>
                <a:spcPts val="600"/>
              </a:spcBef>
              <a:spcAft>
                <a:spcPct val="0"/>
              </a:spcAft>
            </a:pPr>
            <a:r>
              <a:rPr lang="en-GB" sz="1200" b="1" dirty="0">
                <a:solidFill>
                  <a:srgbClr val="52416A"/>
                </a:solidFill>
                <a:latin typeface="DIN" panose="02000504040000020003" pitchFamily="2" charset="0"/>
              </a:rPr>
              <a:t>I/We would like to maximise our gift, allowing Clongowes to claim 31% tax refund on our donation at no extra cost </a:t>
            </a:r>
          </a:p>
          <a:p>
            <a:pPr defTabSz="914400" eaLnBrk="0" fontAlgn="base" hangingPunct="0">
              <a:spcBef>
                <a:spcPct val="0"/>
              </a:spcBef>
              <a:spcAft>
                <a:spcPct val="0"/>
              </a:spcAft>
            </a:pPr>
            <a:endParaRPr lang="en-GB" sz="1200" b="1" dirty="0">
              <a:solidFill>
                <a:srgbClr val="52416A"/>
              </a:solidFill>
              <a:latin typeface="DIN" panose="02000504040000020003" pitchFamily="2" charset="0"/>
            </a:endParaRPr>
          </a:p>
          <a:p>
            <a:pPr marL="182563" indent="-182563" defTabSz="914400" eaLnBrk="0" fontAlgn="base" hangingPunct="0">
              <a:spcBef>
                <a:spcPct val="0"/>
              </a:spcBef>
              <a:spcAft>
                <a:spcPct val="0"/>
              </a:spcAft>
              <a:buFont typeface="Wingdings 2" panose="05020102010507070707" pitchFamily="18" charset="2"/>
              <a:buChar char="£"/>
            </a:pPr>
            <a:r>
              <a:rPr lang="en-GB" sz="1100" b="1" dirty="0">
                <a:latin typeface="DIN" panose="02000504040000020003" pitchFamily="2" charset="0"/>
                <a:sym typeface="Wingdings 2" panose="05020102010507070707" pitchFamily="18" charset="2"/>
              </a:rPr>
              <a:t>Yes</a:t>
            </a:r>
            <a:r>
              <a:rPr lang="en-GB" sz="1100" dirty="0">
                <a:latin typeface="DIN" panose="02000504040000020003" pitchFamily="2" charset="0"/>
                <a:sym typeface="Wingdings 2" panose="05020102010507070707" pitchFamily="18" charset="2"/>
              </a:rPr>
              <a:t> – </a:t>
            </a:r>
            <a:r>
              <a:rPr lang="en-GB" sz="1050" dirty="0">
                <a:latin typeface="DIN" panose="02000504040000020003" pitchFamily="2" charset="0"/>
                <a:sym typeface="Wingdings 2" panose="05020102010507070707" pitchFamily="18" charset="2"/>
              </a:rPr>
              <a:t>Please complete the attached CHY3 Form </a:t>
            </a:r>
            <a:r>
              <a:rPr lang="en-GB" altLang="en-US" sz="1050" dirty="0">
                <a:solidFill>
                  <a:srgbClr val="000000"/>
                </a:solidFill>
                <a:latin typeface="DIN" panose="02000504040000020003" pitchFamily="2" charset="0"/>
              </a:rPr>
              <a:t>and return to Clongowes Foundation</a:t>
            </a:r>
            <a:endParaRPr lang="en-GB" sz="1050" dirty="0">
              <a:latin typeface="DIN" panose="02000504040000020003" pitchFamily="2" charset="0"/>
              <a:sym typeface="Wingdings 2" panose="05020102010507070707" pitchFamily="18" charset="2"/>
            </a:endParaRPr>
          </a:p>
          <a:p>
            <a:pPr marL="182563" indent="-182563" defTabSz="914400" eaLnBrk="0" fontAlgn="base" hangingPunct="0">
              <a:spcBef>
                <a:spcPct val="0"/>
              </a:spcBef>
              <a:spcAft>
                <a:spcPct val="0"/>
              </a:spcAft>
              <a:buFont typeface="Wingdings 2" panose="05020102010507070707" pitchFamily="18" charset="2"/>
              <a:buChar char="£"/>
            </a:pPr>
            <a:r>
              <a:rPr lang="en-GB" sz="1100" b="1" dirty="0">
                <a:latin typeface="DIN" panose="02000504040000020003" pitchFamily="2" charset="0"/>
                <a:sym typeface="Wingdings 2" panose="05020102010507070707" pitchFamily="18" charset="2"/>
              </a:rPr>
              <a:t>No</a:t>
            </a:r>
          </a:p>
          <a:p>
            <a:pPr marL="182563" indent="-182563" defTabSz="914400" eaLnBrk="0" fontAlgn="base" hangingPunct="0">
              <a:spcBef>
                <a:spcPct val="0"/>
              </a:spcBef>
              <a:spcAft>
                <a:spcPct val="0"/>
              </a:spcAft>
              <a:buFont typeface="Wingdings 2" panose="05020102010507070707" pitchFamily="18" charset="2"/>
              <a:buChar char="£"/>
            </a:pPr>
            <a:r>
              <a:rPr lang="en-GB" sz="1100" dirty="0">
                <a:latin typeface="DIN" panose="02000504040000020003" pitchFamily="2" charset="0"/>
                <a:sym typeface="Wingdings 2" panose="05020102010507070707" pitchFamily="18" charset="2"/>
              </a:rPr>
              <a:t>Please send us </a:t>
            </a:r>
            <a:r>
              <a:rPr lang="en-GB" sz="1100" b="1" dirty="0">
                <a:latin typeface="DIN" panose="02000504040000020003" pitchFamily="2" charset="0"/>
                <a:sym typeface="Wingdings 2" panose="05020102010507070707" pitchFamily="18" charset="2"/>
              </a:rPr>
              <a:t>more details </a:t>
            </a:r>
            <a:r>
              <a:rPr lang="en-GB" sz="1100" dirty="0">
                <a:latin typeface="DIN" panose="02000504040000020003" pitchFamily="2" charset="0"/>
                <a:sym typeface="Wingdings 2" panose="05020102010507070707" pitchFamily="18" charset="2"/>
              </a:rPr>
              <a:t>to the above address</a:t>
            </a:r>
          </a:p>
          <a:p>
            <a:pPr marL="182563" indent="-182563" defTabSz="914400" eaLnBrk="0" fontAlgn="base" hangingPunct="0">
              <a:spcBef>
                <a:spcPct val="0"/>
              </a:spcBef>
              <a:spcAft>
                <a:spcPct val="0"/>
              </a:spcAft>
              <a:buFont typeface="Wingdings 2" panose="05020102010507070707" pitchFamily="18" charset="2"/>
              <a:buChar char="£"/>
            </a:pPr>
            <a:endParaRPr lang="en-GB" sz="1100" dirty="0">
              <a:latin typeface="DIN" panose="02000504040000020003" pitchFamily="2" charset="0"/>
              <a:sym typeface="Wingdings 2" panose="05020102010507070707" pitchFamily="18" charset="2"/>
            </a:endParaRPr>
          </a:p>
          <a:p>
            <a:pPr marL="182563" indent="-182563" defTabSz="914400" eaLnBrk="0" fontAlgn="base" hangingPunct="0">
              <a:spcBef>
                <a:spcPct val="0"/>
              </a:spcBef>
              <a:spcAft>
                <a:spcPct val="0"/>
              </a:spcAft>
              <a:buFont typeface="Wingdings 2" panose="05020102010507070707" pitchFamily="18" charset="2"/>
              <a:buChar char="£"/>
            </a:pPr>
            <a:r>
              <a:rPr lang="en-GB" sz="1100" i="1" dirty="0">
                <a:latin typeface="DIN" panose="02000504040000020003" pitchFamily="2" charset="0"/>
                <a:sym typeface="Wingdings 2" panose="05020102010507070707" pitchFamily="18" charset="2"/>
              </a:rPr>
              <a:t>I am a UK tax payer. Please </a:t>
            </a:r>
            <a:r>
              <a:rPr lang="en-GB" altLang="en-US" sz="1100" i="1" dirty="0">
                <a:latin typeface="DIN" panose="02000504040000020003" pitchFamily="2" charset="0"/>
              </a:rPr>
              <a:t>send me/us information on how to get UK tax refund and Gift Aid my/our donation. </a:t>
            </a:r>
            <a:endParaRPr lang="en-GB" sz="1100" i="1" dirty="0">
              <a:latin typeface="DIN" panose="02000504040000020003" pitchFamily="2" charset="0"/>
              <a:sym typeface="Wingdings 2" panose="05020102010507070707" pitchFamily="18" charset="2"/>
            </a:endParaRPr>
          </a:p>
        </p:txBody>
      </p:sp>
      <p:sp>
        <p:nvSpPr>
          <p:cNvPr id="21" name="Text Box 2">
            <a:extLst>
              <a:ext uri="{FF2B5EF4-FFF2-40B4-BE49-F238E27FC236}">
                <a16:creationId xmlns:a16="http://schemas.microsoft.com/office/drawing/2014/main" id="{26599CD3-2DA8-43C6-9CDA-579C4FFD11F2}"/>
              </a:ext>
            </a:extLst>
          </p:cNvPr>
          <p:cNvSpPr txBox="1">
            <a:spLocks noChangeArrowheads="1"/>
          </p:cNvSpPr>
          <p:nvPr/>
        </p:nvSpPr>
        <p:spPr bwMode="auto">
          <a:xfrm>
            <a:off x="113464" y="1113183"/>
            <a:ext cx="3333592" cy="2748880"/>
          </a:xfrm>
          <a:prstGeom prst="rect">
            <a:avLst/>
          </a:prstGeom>
          <a:no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rgbClr val="DFAB41"/>
                </a:solidFill>
                <a:latin typeface="DIN" panose="02000504040000020003" pitchFamily="2" charset="0"/>
              </a:rPr>
              <a:t>TO CLONGOWES WOOD COLLEGE</a:t>
            </a:r>
          </a:p>
          <a:p>
            <a:pPr marL="0" marR="0" lvl="0" indent="0" algn="l" defTabSz="914400" rtl="0" eaLnBrk="0" fontAlgn="base" latinLnBrk="0" hangingPunct="0">
              <a:lnSpc>
                <a:spcPct val="100000"/>
              </a:lnSpc>
              <a:spcBef>
                <a:spcPts val="600"/>
              </a:spcBef>
              <a:spcAft>
                <a:spcPct val="0"/>
              </a:spcAft>
              <a:buClrTx/>
              <a:buSzTx/>
              <a:buFontTx/>
              <a:buNone/>
              <a:tabLst/>
            </a:pPr>
            <a:r>
              <a:rPr kumimoji="0" lang="en-GB" altLang="en-US" sz="1200" b="1" i="0" u="none" strike="noStrike" cap="none" normalizeH="0" baseline="0" dirty="0">
                <a:ln>
                  <a:noFill/>
                </a:ln>
                <a:solidFill>
                  <a:srgbClr val="52416A"/>
                </a:solidFill>
                <a:effectLst/>
                <a:latin typeface="DIN" panose="02000504040000020003" pitchFamily="2" charset="0"/>
              </a:rPr>
              <a:t>I/We would like to make an annual pledge of:</a:t>
            </a:r>
          </a:p>
          <a:p>
            <a:pPr marR="0" lvl="0" algn="l" defTabSz="914400" rtl="0" eaLnBrk="0" fontAlgn="base" latinLnBrk="0" hangingPunct="0">
              <a:lnSpc>
                <a:spcPct val="100000"/>
              </a:lnSpc>
              <a:spcBef>
                <a:spcPct val="0"/>
              </a:spcBef>
              <a:spcAft>
                <a:spcPct val="0"/>
              </a:spcAft>
              <a:buClrTx/>
              <a:buSzTx/>
              <a:buFontTx/>
              <a:buNone/>
              <a:tabLst/>
            </a:pPr>
            <a:endParaRPr lang="en-GB" sz="1100" dirty="0">
              <a:solidFill>
                <a:srgbClr val="52416A"/>
              </a:solidFill>
              <a:latin typeface="DIN" panose="02000504040000020003" pitchFamily="2" charset="0"/>
              <a:sym typeface="Wingdings 2" panose="05020102010507070707" pitchFamily="18" charset="2"/>
            </a:endParaRPr>
          </a:p>
          <a:p>
            <a:pPr defTabSz="914400" eaLnBrk="0" fontAlgn="base" hangingPunct="0">
              <a:spcBef>
                <a:spcPct val="0"/>
              </a:spcBef>
              <a:spcAft>
                <a:spcPts val="600"/>
              </a:spcAft>
            </a:pPr>
            <a:r>
              <a:rPr lang="en-GB" sz="1100" dirty="0">
                <a:latin typeface="DIN" panose="02000504040000020003" pitchFamily="2" charset="0"/>
                <a:sym typeface="Wingdings 2" panose="05020102010507070707" pitchFamily="18" charset="2"/>
              </a:rPr>
              <a:t> </a:t>
            </a:r>
            <a:r>
              <a:rPr lang="en-GB" altLang="en-US" sz="1100" dirty="0">
                <a:solidFill>
                  <a:srgbClr val="000000"/>
                </a:solidFill>
                <a:latin typeface="DIN" panose="02000504040000020003" pitchFamily="2" charset="0"/>
              </a:rPr>
              <a:t>€16,665 </a:t>
            </a:r>
            <a:r>
              <a:rPr kumimoji="0" lang="en-GB" altLang="en-US" sz="1100" b="0" i="0" u="none" strike="noStrike" cap="none" normalizeH="0" baseline="0" dirty="0">
                <a:ln>
                  <a:noFill/>
                </a:ln>
                <a:solidFill>
                  <a:srgbClr val="000000"/>
                </a:solidFill>
                <a:effectLst/>
                <a:latin typeface="DIN" panose="02000504040000020003" pitchFamily="2" charset="0"/>
              </a:rPr>
              <a:t>over 6 years for a total pledge of </a:t>
            </a:r>
            <a:r>
              <a:rPr lang="en-GB" altLang="en-US" sz="1100" b="1" dirty="0">
                <a:solidFill>
                  <a:srgbClr val="000000"/>
                </a:solidFill>
                <a:latin typeface="DIN" panose="02000504040000020003" pitchFamily="2" charset="0"/>
              </a:rPr>
              <a:t>€100,000</a:t>
            </a:r>
            <a:endParaRPr kumimoji="0" lang="en-GB" altLang="en-US" sz="1100" b="1" i="0" u="none" strike="noStrike" cap="none" normalizeH="0" baseline="0" dirty="0">
              <a:ln>
                <a:noFill/>
              </a:ln>
              <a:solidFill>
                <a:srgbClr val="000000"/>
              </a:solidFill>
              <a:effectLst/>
              <a:latin typeface="DIN" panose="02000504040000020003" pitchFamily="2" charset="0"/>
            </a:endParaRPr>
          </a:p>
          <a:p>
            <a:pPr defTabSz="914400" eaLnBrk="0" fontAlgn="base" hangingPunct="0">
              <a:spcBef>
                <a:spcPct val="0"/>
              </a:spcBef>
              <a:spcAft>
                <a:spcPts val="600"/>
              </a:spcAft>
            </a:pPr>
            <a:r>
              <a:rPr lang="en-GB" sz="1100" dirty="0">
                <a:latin typeface="DIN" panose="02000504040000020003" pitchFamily="2" charset="0"/>
                <a:sym typeface="Wingdings 2" panose="05020102010507070707" pitchFamily="18" charset="2"/>
              </a:rPr>
              <a:t> </a:t>
            </a:r>
            <a:r>
              <a:rPr lang="en-GB" altLang="en-US" sz="1100" dirty="0">
                <a:solidFill>
                  <a:srgbClr val="000000"/>
                </a:solidFill>
                <a:latin typeface="DIN" panose="02000504040000020003" pitchFamily="2" charset="0"/>
              </a:rPr>
              <a:t>€10,000 over 6 years for a total pledge of </a:t>
            </a:r>
            <a:r>
              <a:rPr lang="en-GB" altLang="en-US" sz="1100" b="1" dirty="0">
                <a:solidFill>
                  <a:srgbClr val="000000"/>
                </a:solidFill>
                <a:latin typeface="DIN" panose="02000504040000020003" pitchFamily="2" charset="0"/>
              </a:rPr>
              <a:t>€60,000</a:t>
            </a:r>
            <a:endParaRPr lang="en-GB" sz="1100" dirty="0">
              <a:latin typeface="DIN" panose="02000504040000020003" pitchFamily="2" charset="0"/>
              <a:sym typeface="Wingdings 2" panose="05020102010507070707" pitchFamily="18" charset="2"/>
            </a:endParaRPr>
          </a:p>
          <a:p>
            <a:pPr defTabSz="914400" eaLnBrk="0" fontAlgn="base" hangingPunct="0">
              <a:spcBef>
                <a:spcPct val="0"/>
              </a:spcBef>
              <a:spcAft>
                <a:spcPts val="600"/>
              </a:spcAft>
            </a:pPr>
            <a:r>
              <a:rPr lang="en-GB" sz="1100" dirty="0">
                <a:latin typeface="DIN" panose="02000504040000020003" pitchFamily="2" charset="0"/>
                <a:sym typeface="Wingdings 2" panose="05020102010507070707" pitchFamily="18" charset="2"/>
              </a:rPr>
              <a:t> €</a:t>
            </a:r>
            <a:r>
              <a:rPr kumimoji="0" lang="en-GB" altLang="en-US" sz="1100" b="0" i="0" u="none" strike="noStrike" cap="none" normalizeH="0" baseline="0" dirty="0">
                <a:ln>
                  <a:noFill/>
                </a:ln>
                <a:solidFill>
                  <a:srgbClr val="000000"/>
                </a:solidFill>
                <a:effectLst/>
                <a:latin typeface="DIN" panose="02000504040000020003" pitchFamily="2" charset="0"/>
              </a:rPr>
              <a:t>5,000 for 6 years for a total pledge </a:t>
            </a:r>
            <a:r>
              <a:rPr lang="en-GB" altLang="en-US" sz="1100" dirty="0">
                <a:solidFill>
                  <a:srgbClr val="000000"/>
                </a:solidFill>
                <a:latin typeface="DIN" panose="02000504040000020003" pitchFamily="2" charset="0"/>
              </a:rPr>
              <a:t>of €</a:t>
            </a:r>
            <a:r>
              <a:rPr kumimoji="0" lang="en-GB" altLang="en-US" sz="1100" b="1" i="0" u="none" strike="noStrike" cap="none" normalizeH="0" baseline="0" dirty="0">
                <a:ln>
                  <a:noFill/>
                </a:ln>
                <a:solidFill>
                  <a:srgbClr val="000000"/>
                </a:solidFill>
                <a:effectLst/>
                <a:latin typeface="DIN" panose="02000504040000020003" pitchFamily="2" charset="0"/>
              </a:rPr>
              <a:t>30,000</a:t>
            </a:r>
          </a:p>
          <a:p>
            <a:pPr marL="171450" indent="-171450" defTabSz="914400" eaLnBrk="0" fontAlgn="base" hangingPunct="0">
              <a:spcBef>
                <a:spcPct val="0"/>
              </a:spcBef>
              <a:spcAft>
                <a:spcPts val="600"/>
              </a:spcAft>
              <a:buFont typeface="Wingdings 2" panose="05020102010507070707" pitchFamily="18" charset="2"/>
              <a:buChar char="£"/>
            </a:pPr>
            <a:r>
              <a:rPr lang="en-GB" altLang="en-US" sz="1100" dirty="0">
                <a:solidFill>
                  <a:srgbClr val="000000"/>
                </a:solidFill>
                <a:latin typeface="DIN" panose="02000504040000020003" pitchFamily="2" charset="0"/>
              </a:rPr>
              <a:t>€3,000 </a:t>
            </a:r>
            <a:r>
              <a:rPr kumimoji="0" lang="en-GB" altLang="en-US" sz="1100" b="0" i="0" u="none" strike="noStrike" cap="none" normalizeH="0" baseline="0" dirty="0">
                <a:ln>
                  <a:noFill/>
                </a:ln>
                <a:solidFill>
                  <a:srgbClr val="000000"/>
                </a:solidFill>
                <a:effectLst/>
                <a:latin typeface="DIN" panose="02000504040000020003" pitchFamily="2" charset="0"/>
              </a:rPr>
              <a:t>for 6 years for a total pledge </a:t>
            </a:r>
            <a:r>
              <a:rPr lang="en-GB" altLang="en-US" sz="1100" dirty="0">
                <a:solidFill>
                  <a:srgbClr val="000000"/>
                </a:solidFill>
                <a:latin typeface="DIN" panose="02000504040000020003" pitchFamily="2" charset="0"/>
              </a:rPr>
              <a:t>of €</a:t>
            </a:r>
            <a:r>
              <a:rPr kumimoji="0" lang="en-GB" altLang="en-US" sz="1100" b="1" i="0" u="none" strike="noStrike" cap="none" normalizeH="0" baseline="0" dirty="0">
                <a:ln>
                  <a:noFill/>
                </a:ln>
                <a:solidFill>
                  <a:srgbClr val="000000"/>
                </a:solidFill>
                <a:effectLst/>
                <a:latin typeface="DIN" panose="02000504040000020003" pitchFamily="2" charset="0"/>
              </a:rPr>
              <a:t>18,000</a:t>
            </a:r>
          </a:p>
          <a:p>
            <a:pPr marL="171450" indent="-171450" defTabSz="914400" eaLnBrk="0" fontAlgn="base" hangingPunct="0">
              <a:spcBef>
                <a:spcPct val="0"/>
              </a:spcBef>
              <a:spcAft>
                <a:spcPts val="600"/>
              </a:spcAft>
              <a:buFont typeface="Wingdings 2" panose="05020102010507070707" pitchFamily="18" charset="2"/>
              <a:buChar char="£"/>
            </a:pPr>
            <a:r>
              <a:rPr lang="en-GB" altLang="en-US" sz="1100" b="1" dirty="0">
                <a:solidFill>
                  <a:srgbClr val="000000"/>
                </a:solidFill>
                <a:latin typeface="DIN" panose="02000504040000020003" pitchFamily="2" charset="0"/>
              </a:rPr>
              <a:t>Other</a:t>
            </a:r>
            <a:r>
              <a:rPr lang="en-GB" altLang="en-US" sz="1100" dirty="0">
                <a:solidFill>
                  <a:srgbClr val="000000"/>
                </a:solidFill>
                <a:latin typeface="DIN" panose="02000504040000020003" pitchFamily="2" charset="0"/>
              </a:rPr>
              <a:t>: </a:t>
            </a:r>
            <a:r>
              <a:rPr kumimoji="0" lang="en-GB" altLang="en-US" sz="1100" i="0" u="none" strike="noStrike" cap="none" normalizeH="0" baseline="0" dirty="0">
                <a:ln>
                  <a:noFill/>
                </a:ln>
                <a:solidFill>
                  <a:srgbClr val="000000"/>
                </a:solidFill>
                <a:effectLst/>
                <a:latin typeface="DIN" panose="02000504040000020003" pitchFamily="2" charset="0"/>
              </a:rPr>
              <a:t>A total </a:t>
            </a:r>
            <a:r>
              <a:rPr lang="en-GB" altLang="en-US" sz="1100" dirty="0">
                <a:solidFill>
                  <a:srgbClr val="000000"/>
                </a:solidFill>
                <a:latin typeface="DIN" panose="02000504040000020003" pitchFamily="2" charset="0"/>
              </a:rPr>
              <a:t>pledge of €	________________</a:t>
            </a:r>
          </a:p>
          <a:p>
            <a:pPr marL="185738" defTabSz="914400" eaLnBrk="0" fontAlgn="base" hangingPunct="0">
              <a:spcBef>
                <a:spcPct val="0"/>
              </a:spcBef>
              <a:spcAft>
                <a:spcPts val="600"/>
              </a:spcAft>
            </a:pPr>
            <a:r>
              <a:rPr lang="en-GB" altLang="en-US" sz="1100" dirty="0">
                <a:solidFill>
                  <a:srgbClr val="000000"/>
                </a:solidFill>
                <a:latin typeface="DIN" panose="02000504040000020003" pitchFamily="2" charset="0"/>
                <a:sym typeface="Wingdings 2" panose="05020102010507070707" pitchFamily="18" charset="2"/>
              </a:rPr>
              <a:t></a:t>
            </a:r>
            <a:r>
              <a:rPr kumimoji="0" lang="en-GB" altLang="en-US" sz="1100" i="0" u="none" strike="noStrike" cap="none" normalizeH="0" baseline="0" dirty="0">
                <a:ln>
                  <a:noFill/>
                </a:ln>
                <a:solidFill>
                  <a:srgbClr val="000000"/>
                </a:solidFill>
                <a:effectLst/>
                <a:latin typeface="DIN" panose="02000504040000020003" pitchFamily="2" charset="0"/>
              </a:rPr>
              <a:t> annually </a:t>
            </a:r>
            <a:r>
              <a:rPr kumimoji="0" lang="en-GB" altLang="en-US" sz="1100" i="0" u="none" strike="noStrike" cap="none" normalizeH="0" baseline="0" dirty="0">
                <a:ln>
                  <a:noFill/>
                </a:ln>
                <a:solidFill>
                  <a:srgbClr val="000000"/>
                </a:solidFill>
                <a:effectLst/>
                <a:latin typeface="DIN" panose="02000504040000020003" pitchFamily="2" charset="0"/>
                <a:sym typeface="Wingdings 2" panose="05020102010507070707" pitchFamily="18" charset="2"/>
              </a:rPr>
              <a:t></a:t>
            </a:r>
            <a:r>
              <a:rPr kumimoji="0" lang="en-GB" altLang="en-US" sz="1100" i="0" u="none" strike="noStrike" cap="none" normalizeH="0" baseline="0" dirty="0">
                <a:ln>
                  <a:noFill/>
                </a:ln>
                <a:solidFill>
                  <a:srgbClr val="000000"/>
                </a:solidFill>
                <a:effectLst/>
                <a:latin typeface="DIN" panose="02000504040000020003" pitchFamily="2" charset="0"/>
              </a:rPr>
              <a:t> quarterly </a:t>
            </a:r>
            <a:r>
              <a:rPr lang="en-GB" altLang="en-US" sz="1100" dirty="0">
                <a:solidFill>
                  <a:srgbClr val="000000"/>
                </a:solidFill>
                <a:latin typeface="DIN" panose="02000504040000020003" pitchFamily="2" charset="0"/>
                <a:sym typeface="Wingdings 2" panose="05020102010507070707" pitchFamily="18" charset="2"/>
              </a:rPr>
              <a:t> monthly  one-off</a:t>
            </a:r>
          </a:p>
          <a:p>
            <a:pPr marL="185738" defTabSz="914400" eaLnBrk="0" fontAlgn="base" hangingPunct="0">
              <a:spcBef>
                <a:spcPct val="0"/>
              </a:spcBef>
              <a:spcAft>
                <a:spcPts val="600"/>
              </a:spcAft>
              <a:tabLst>
                <a:tab pos="182563" algn="l"/>
              </a:tabLst>
            </a:pPr>
            <a:r>
              <a:rPr lang="en-GB" altLang="en-US" sz="1100" dirty="0">
                <a:solidFill>
                  <a:srgbClr val="000000"/>
                </a:solidFill>
                <a:latin typeface="DIN" panose="02000504040000020003" pitchFamily="2" charset="0"/>
                <a:sym typeface="Wingdings 2" panose="05020102010507070707" pitchFamily="18" charset="2"/>
              </a:rPr>
              <a:t>over  three  five </a:t>
            </a:r>
            <a:r>
              <a:rPr kumimoji="0" lang="en-GB" altLang="en-US" sz="1100" i="0" u="none" strike="noStrike" cap="none" normalizeH="0" baseline="0" dirty="0">
                <a:ln>
                  <a:noFill/>
                </a:ln>
                <a:solidFill>
                  <a:srgbClr val="000000"/>
                </a:solidFill>
                <a:effectLst/>
                <a:latin typeface="DIN" panose="02000504040000020003" pitchFamily="2" charset="0"/>
              </a:rPr>
              <a:t> </a:t>
            </a:r>
            <a:r>
              <a:rPr lang="en-GB" altLang="en-US" sz="1100" dirty="0">
                <a:solidFill>
                  <a:srgbClr val="000000"/>
                </a:solidFill>
                <a:latin typeface="DIN" panose="02000504040000020003" pitchFamily="2" charset="0"/>
                <a:sym typeface="Wingdings 2" panose="05020102010507070707" pitchFamily="18" charset="2"/>
              </a:rPr>
              <a:t> six years  other _______</a:t>
            </a:r>
            <a:endParaRPr kumimoji="0" lang="en-GB" altLang="en-US" sz="1100" i="0" u="none" strike="noStrike" cap="none" normalizeH="0" baseline="0" dirty="0">
              <a:ln>
                <a:noFill/>
              </a:ln>
              <a:solidFill>
                <a:srgbClr val="000000"/>
              </a:solidFill>
              <a:effectLst/>
              <a:latin typeface="DIN" panose="02000504040000020003" pitchFamily="2" charset="0"/>
            </a:endParaRPr>
          </a:p>
          <a:p>
            <a:pPr marL="185738" defTabSz="914400" eaLnBrk="0" fontAlgn="base" hangingPunct="0">
              <a:spcBef>
                <a:spcPct val="0"/>
              </a:spcBef>
              <a:spcAft>
                <a:spcPts val="1200"/>
              </a:spcAft>
              <a:tabLst>
                <a:tab pos="182563" algn="l"/>
              </a:tabLst>
            </a:pPr>
            <a:r>
              <a:rPr kumimoji="0" lang="en-GB" altLang="en-US" sz="1100" i="0" u="none" strike="noStrike" cap="none" normalizeH="0" baseline="0" dirty="0">
                <a:ln>
                  <a:noFill/>
                </a:ln>
                <a:solidFill>
                  <a:srgbClr val="000000"/>
                </a:solidFill>
                <a:effectLst/>
                <a:latin typeface="DIN" panose="02000504040000020003" pitchFamily="2" charset="0"/>
              </a:rPr>
              <a:t>commencing on (date) __________</a:t>
            </a:r>
          </a:p>
          <a:p>
            <a:pPr defTabSz="914400" eaLnBrk="0" fontAlgn="base" hangingPunct="0">
              <a:spcBef>
                <a:spcPct val="0"/>
              </a:spcBef>
              <a:spcAft>
                <a:spcPts val="600"/>
              </a:spcAft>
            </a:pPr>
            <a:endParaRPr lang="en-GB" altLang="en-US" sz="1100" dirty="0">
              <a:solidFill>
                <a:srgbClr val="000000"/>
              </a:solidFill>
              <a:latin typeface="DIN" panose="02000504040000020003" pitchFamily="2" charset="0"/>
            </a:endParaRPr>
          </a:p>
        </p:txBody>
      </p:sp>
      <p:grpSp>
        <p:nvGrpSpPr>
          <p:cNvPr id="32" name="Group 31">
            <a:extLst>
              <a:ext uri="{FF2B5EF4-FFF2-40B4-BE49-F238E27FC236}">
                <a16:creationId xmlns:a16="http://schemas.microsoft.com/office/drawing/2014/main" id="{EE8A892A-E1BC-4C0C-A51B-A2E56A529F11}"/>
              </a:ext>
            </a:extLst>
          </p:cNvPr>
          <p:cNvGrpSpPr/>
          <p:nvPr/>
        </p:nvGrpSpPr>
        <p:grpSpPr>
          <a:xfrm>
            <a:off x="109684" y="8814572"/>
            <a:ext cx="6634047" cy="952954"/>
            <a:chOff x="176179" y="8836878"/>
            <a:chExt cx="6634047" cy="952954"/>
          </a:xfrm>
        </p:grpSpPr>
        <p:sp>
          <p:nvSpPr>
            <p:cNvPr id="19" name="Rectangle 18">
              <a:extLst>
                <a:ext uri="{FF2B5EF4-FFF2-40B4-BE49-F238E27FC236}">
                  <a16:creationId xmlns:a16="http://schemas.microsoft.com/office/drawing/2014/main" id="{477006DF-5037-48DE-8D55-952FF68696AE}"/>
                </a:ext>
              </a:extLst>
            </p:cNvPr>
            <p:cNvSpPr/>
            <p:nvPr/>
          </p:nvSpPr>
          <p:spPr>
            <a:xfrm>
              <a:off x="176179" y="8851113"/>
              <a:ext cx="6634047" cy="938719"/>
            </a:xfrm>
            <a:prstGeom prst="rect">
              <a:avLst/>
            </a:prstGeom>
            <a:solidFill>
              <a:schemeClr val="bg1">
                <a:alpha val="50000"/>
              </a:schemeClr>
            </a:solidFill>
          </p:spPr>
          <p:txBody>
            <a:bodyPr wrap="square">
              <a:spAutoFit/>
            </a:bodyPr>
            <a:lstStyle/>
            <a:p>
              <a:pPr algn="just" defTabSz="179388" eaLnBrk="0" fontAlgn="base" hangingPunct="0">
                <a:spcBef>
                  <a:spcPct val="0"/>
                </a:spcBef>
                <a:spcAft>
                  <a:spcPct val="0"/>
                </a:spcAft>
              </a:pPr>
              <a:r>
                <a:rPr lang="en-GB" sz="1100" b="1" dirty="0">
                  <a:solidFill>
                    <a:schemeClr val="tx1">
                      <a:lumMod val="65000"/>
                      <a:lumOff val="35000"/>
                    </a:schemeClr>
                  </a:solidFill>
                  <a:latin typeface="DIN" panose="02000504040000020003" pitchFamily="2" charset="0"/>
                  <a:sym typeface="Wingdings 2" panose="05020102010507070707" pitchFamily="18" charset="2"/>
                </a:rPr>
                <a:t>	Data Protection</a:t>
              </a:r>
              <a:r>
                <a:rPr lang="en-GB" sz="1100" dirty="0">
                  <a:solidFill>
                    <a:schemeClr val="tx1">
                      <a:lumMod val="65000"/>
                      <a:lumOff val="35000"/>
                    </a:schemeClr>
                  </a:solidFill>
                  <a:latin typeface="DIN" panose="02000504040000020003" pitchFamily="2" charset="0"/>
                  <a:sym typeface="Wingdings 2" panose="05020102010507070707" pitchFamily="18" charset="2"/>
                </a:rPr>
                <a:t>: Information provided on this form is for internal use by Clongowes Wood College and will be treated confidentially and with sensitivity in accordance with the Data Protection Act. Contact details may be used to keep you up to date with any news, fundraising initiatives or events. If you would like to receive such development related messages please tick the relevant boxes to opt in to the  communication channel. Please contact me by:  mail  email  telephone</a:t>
              </a:r>
            </a:p>
          </p:txBody>
        </p:sp>
        <p:pic>
          <p:nvPicPr>
            <p:cNvPr id="31" name="Graphic 30" descr="Lock">
              <a:extLst>
                <a:ext uri="{FF2B5EF4-FFF2-40B4-BE49-F238E27FC236}">
                  <a16:creationId xmlns:a16="http://schemas.microsoft.com/office/drawing/2014/main" id="{965B5A2E-D646-4958-83C4-5C1F10038D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809" y="8836878"/>
              <a:ext cx="210531" cy="210531"/>
            </a:xfrm>
            <a:prstGeom prst="rect">
              <a:avLst/>
            </a:prstGeom>
          </p:spPr>
        </p:pic>
      </p:grpSp>
      <p:sp>
        <p:nvSpPr>
          <p:cNvPr id="33" name="TextBox 32">
            <a:extLst>
              <a:ext uri="{FF2B5EF4-FFF2-40B4-BE49-F238E27FC236}">
                <a16:creationId xmlns:a16="http://schemas.microsoft.com/office/drawing/2014/main" id="{7AE8812A-0765-4386-B544-59D930CEE441}"/>
              </a:ext>
            </a:extLst>
          </p:cNvPr>
          <p:cNvSpPr txBox="1"/>
          <p:nvPr/>
        </p:nvSpPr>
        <p:spPr>
          <a:xfrm>
            <a:off x="3560520" y="5558227"/>
            <a:ext cx="3198089" cy="1000274"/>
          </a:xfrm>
          <a:prstGeom prst="rect">
            <a:avLst/>
          </a:prstGeom>
          <a:solidFill>
            <a:srgbClr val="DFAB41">
              <a:alpha val="20000"/>
            </a:srgbClr>
          </a:solidFill>
        </p:spPr>
        <p:txBody>
          <a:bodyPr wrap="square" rtlCol="0">
            <a:spAutoFit/>
          </a:bodyPr>
          <a:lstStyle/>
          <a:p>
            <a:pPr defTabSz="914400" eaLnBrk="0" fontAlgn="base" hangingPunct="0">
              <a:spcBef>
                <a:spcPct val="0"/>
              </a:spcBef>
              <a:spcAft>
                <a:spcPct val="0"/>
              </a:spcAft>
            </a:pPr>
            <a:r>
              <a:rPr lang="en-GB" sz="1600" b="1" dirty="0">
                <a:solidFill>
                  <a:srgbClr val="52416A"/>
                </a:solidFill>
                <a:latin typeface="DIN" panose="02000504040000020003" pitchFamily="2" charset="0"/>
              </a:rPr>
              <a:t>RECOGNITION</a:t>
            </a:r>
          </a:p>
          <a:p>
            <a:pPr marL="171450" indent="-171450">
              <a:spcBef>
                <a:spcPts val="600"/>
              </a:spcBef>
              <a:buFont typeface="Wingdings 2" panose="05020102010507070707" pitchFamily="18" charset="2"/>
              <a:buChar char="£"/>
            </a:pPr>
            <a:r>
              <a:rPr lang="en-GB" sz="1100" dirty="0">
                <a:latin typeface="DIN" panose="02000504040000020003" pitchFamily="2" charset="0"/>
              </a:rPr>
              <a:t>I/we consent to be acknowledged in an annual fundraising update</a:t>
            </a:r>
          </a:p>
          <a:p>
            <a:pPr marL="171450" indent="-171450">
              <a:spcBef>
                <a:spcPts val="600"/>
              </a:spcBef>
              <a:buFont typeface="Wingdings 2" panose="05020102010507070707" pitchFamily="18" charset="2"/>
              <a:buChar char="£"/>
            </a:pPr>
            <a:r>
              <a:rPr lang="en-GB" sz="1100" dirty="0">
                <a:latin typeface="DIN" panose="02000504040000020003" pitchFamily="2" charset="0"/>
              </a:rPr>
              <a:t>I/we prefer my/our gift to remain anonymous</a:t>
            </a:r>
          </a:p>
        </p:txBody>
      </p:sp>
    </p:spTree>
    <p:extLst>
      <p:ext uri="{BB962C8B-B14F-4D97-AF65-F5344CB8AC3E}">
        <p14:creationId xmlns:p14="http://schemas.microsoft.com/office/powerpoint/2010/main" val="127339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55C16A36-F972-433C-B81F-81843A387A8E}"/>
              </a:ext>
            </a:extLst>
          </p:cNvPr>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5897" r="909" b="9885"/>
          <a:stretch/>
        </p:blipFill>
        <p:spPr bwMode="auto">
          <a:xfrm>
            <a:off x="0" y="6506816"/>
            <a:ext cx="6858000" cy="3369355"/>
          </a:xfrm>
          <a:prstGeom prst="rect">
            <a:avLst/>
          </a:prstGeom>
          <a:noFill/>
          <a:ln>
            <a:noFill/>
          </a:ln>
          <a:effectLst>
            <a:outerShdw blurRad="50800" dist="508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DAF7ACF-AF8C-4F5F-BA5C-8DB646CF7B44}"/>
              </a:ext>
            </a:extLst>
          </p:cNvPr>
          <p:cNvSpPr/>
          <p:nvPr/>
        </p:nvSpPr>
        <p:spPr>
          <a:xfrm>
            <a:off x="0" y="0"/>
            <a:ext cx="6858000" cy="9906000"/>
          </a:xfrm>
          <a:prstGeom prst="rect">
            <a:avLst/>
          </a:prstGeom>
          <a:noFill/>
          <a:ln w="28575">
            <a:solidFill>
              <a:srgbClr val="524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descr="C:\Users\mpaire\MangoAppsSync\My Drive\1. Current Projects\Clongowes Wood College, SJ\Photos\clongowes-logo.png">
            <a:extLst>
              <a:ext uri="{FF2B5EF4-FFF2-40B4-BE49-F238E27FC236}">
                <a16:creationId xmlns:a16="http://schemas.microsoft.com/office/drawing/2014/main" id="{70D1E046-F6D9-4541-9FDC-494D21CC05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01012" y="195648"/>
            <a:ext cx="3162651" cy="578732"/>
          </a:xfrm>
          <a:prstGeom prst="rect">
            <a:avLst/>
          </a:prstGeom>
          <a:noFill/>
          <a:ln>
            <a:noFill/>
          </a:ln>
        </p:spPr>
      </p:pic>
      <p:sp>
        <p:nvSpPr>
          <p:cNvPr id="6" name="Text Box 14">
            <a:extLst>
              <a:ext uri="{FF2B5EF4-FFF2-40B4-BE49-F238E27FC236}">
                <a16:creationId xmlns:a16="http://schemas.microsoft.com/office/drawing/2014/main" id="{7AB1ADBE-F838-4132-A047-FCBDEEFB98D5}"/>
              </a:ext>
            </a:extLst>
          </p:cNvPr>
          <p:cNvSpPr txBox="1"/>
          <p:nvPr/>
        </p:nvSpPr>
        <p:spPr>
          <a:xfrm>
            <a:off x="126716" y="1509392"/>
            <a:ext cx="6638031" cy="4754534"/>
          </a:xfrm>
          <a:prstGeom prst="rect">
            <a:avLst/>
          </a:prstGeom>
          <a:solidFill>
            <a:srgbClr val="52416A">
              <a:alpha val="20000"/>
            </a:srgbClr>
          </a:solid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en-GB" sz="5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200" b="1" dirty="0">
                <a:latin typeface="DIN" panose="02000504040000020003" pitchFamily="2" charset="0"/>
                <a:ea typeface="MS Mincho" panose="02020609040205080304" pitchFamily="49" charset="-128"/>
                <a:cs typeface="Times New Roman" panose="02020603050405020304" pitchFamily="18" charset="0"/>
              </a:rPr>
              <a:t>Please complete this form and return it to Clongowes Foundation, and </a:t>
            </a:r>
            <a:r>
              <a:rPr lang="en-GB" sz="1200" b="1" u="sng" dirty="0">
                <a:latin typeface="DIN" panose="02000504040000020003" pitchFamily="2" charset="0"/>
                <a:ea typeface="MS Mincho" panose="02020609040205080304" pitchFamily="49" charset="-128"/>
                <a:cs typeface="Times New Roman" panose="02020603050405020304" pitchFamily="18" charset="0"/>
              </a:rPr>
              <a:t>not</a:t>
            </a:r>
            <a:r>
              <a:rPr lang="en-GB" sz="1200" b="1" dirty="0">
                <a:latin typeface="DIN" panose="02000504040000020003" pitchFamily="2" charset="0"/>
                <a:ea typeface="MS Mincho" panose="02020609040205080304" pitchFamily="49" charset="-128"/>
                <a:cs typeface="Times New Roman" panose="02020603050405020304" pitchFamily="18" charset="0"/>
              </a:rPr>
              <a:t> directly to your bank.</a:t>
            </a:r>
          </a:p>
          <a:p>
            <a:pPr>
              <a:spcAft>
                <a:spcPts val="0"/>
              </a:spcAft>
            </a:pPr>
            <a:endParaRPr lang="en-GB" sz="1100"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dirty="0">
                <a:latin typeface="DIN" panose="02000504040000020003" pitchFamily="2" charset="0"/>
                <a:ea typeface="MS Mincho" panose="02020609040205080304" pitchFamily="49" charset="-128"/>
                <a:cs typeface="Times New Roman" panose="02020603050405020304" pitchFamily="18" charset="0"/>
              </a:rPr>
              <a:t>To the Manager:	___________________________________________________________________</a:t>
            </a:r>
          </a:p>
          <a:p>
            <a:pPr>
              <a:spcAft>
                <a:spcPts val="0"/>
              </a:spcAft>
            </a:pPr>
            <a:endParaRPr lang="en-GB" sz="1100"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dirty="0">
                <a:latin typeface="DIN" panose="02000504040000020003" pitchFamily="2" charset="0"/>
                <a:ea typeface="MS Mincho" panose="02020609040205080304" pitchFamily="49" charset="-128"/>
                <a:cs typeface="Times New Roman" panose="02020603050405020304" pitchFamily="18" charset="0"/>
              </a:rPr>
              <a:t>Bank Name: 		___________________________________________________________________</a:t>
            </a:r>
          </a:p>
          <a:p>
            <a:pPr>
              <a:spcAft>
                <a:spcPts val="0"/>
              </a:spcAft>
            </a:pPr>
            <a:endParaRPr lang="en-GB" sz="1100" dirty="0">
              <a:latin typeface="DIN" panose="02000504040000020003" pitchFamily="2" charset="0"/>
              <a:ea typeface="MS Mincho" panose="02020609040205080304" pitchFamily="49" charset="-128"/>
              <a:cs typeface="Times New Roman" panose="02020603050405020304" pitchFamily="18" charset="0"/>
            </a:endParaRPr>
          </a:p>
          <a:p>
            <a:r>
              <a:rPr lang="en-GB" sz="1100" dirty="0">
                <a:latin typeface="DIN" panose="02000504040000020003" pitchFamily="2" charset="0"/>
                <a:ea typeface="MS Mincho" panose="02020609040205080304" pitchFamily="49" charset="-128"/>
                <a:cs typeface="Times New Roman" panose="02020603050405020304" pitchFamily="18" charset="0"/>
              </a:rPr>
              <a:t>Bank Address:		___________________________________________________________________</a:t>
            </a: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200" b="1" dirty="0">
                <a:latin typeface="DIN" panose="02000504040000020003" pitchFamily="2" charset="0"/>
                <a:ea typeface="MS Mincho" panose="02020609040205080304" pitchFamily="49" charset="-128"/>
                <a:cs typeface="Times New Roman" panose="02020603050405020304" pitchFamily="18" charset="0"/>
              </a:rPr>
              <a:t>I/We hereby authorise and request you to DEBIT my/our account.</a:t>
            </a: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pPr defTabSz="446088"/>
            <a:r>
              <a:rPr lang="en-GB" sz="1100" dirty="0">
                <a:latin typeface="DIN" panose="02000504040000020003" pitchFamily="2" charset="0"/>
                <a:ea typeface="MS Mincho" panose="02020609040205080304" pitchFamily="49" charset="-128"/>
                <a:cs typeface="Times New Roman" panose="02020603050405020304" pitchFamily="18" charset="0"/>
              </a:rPr>
              <a:t>Sender BIC: 		___________________________________________________________________</a:t>
            </a:r>
          </a:p>
          <a:p>
            <a:pPr>
              <a:spcAft>
                <a:spcPts val="0"/>
              </a:spcAft>
            </a:pPr>
            <a:endParaRPr lang="en-GB" sz="1100" dirty="0">
              <a:latin typeface="DIN" panose="02000504040000020003" pitchFamily="2" charset="0"/>
              <a:ea typeface="MS Mincho" panose="02020609040205080304" pitchFamily="49" charset="-128"/>
              <a:cs typeface="Times New Roman" panose="02020603050405020304" pitchFamily="18" charset="0"/>
            </a:endParaRPr>
          </a:p>
          <a:p>
            <a:pPr>
              <a:tabLst>
                <a:tab pos="1347788" algn="l"/>
              </a:tabLst>
            </a:pPr>
            <a:r>
              <a:rPr lang="en-GB" sz="1100" dirty="0">
                <a:latin typeface="DIN" panose="02000504040000020003" pitchFamily="2" charset="0"/>
                <a:ea typeface="MS Mincho" panose="02020609040205080304" pitchFamily="49" charset="-128"/>
                <a:cs typeface="Times New Roman" panose="02020603050405020304" pitchFamily="18" charset="0"/>
              </a:rPr>
              <a:t>Sender IBAN:	___________________________________________________________________</a:t>
            </a:r>
          </a:p>
          <a:p>
            <a:pPr>
              <a:spcAft>
                <a:spcPts val="0"/>
              </a:spcAft>
            </a:pPr>
            <a:endParaRPr lang="en-GB" sz="1100"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dirty="0">
                <a:latin typeface="DIN" panose="02000504040000020003" pitchFamily="2" charset="0"/>
                <a:ea typeface="MS Mincho" panose="02020609040205080304" pitchFamily="49" charset="-128"/>
                <a:cs typeface="Times New Roman" panose="02020603050405020304" pitchFamily="18" charset="0"/>
              </a:rPr>
              <a:t>Amount: €		_____________________ 	Amount in words: __________________________</a:t>
            </a:r>
          </a:p>
          <a:p>
            <a:pPr>
              <a:spcAft>
                <a:spcPts val="0"/>
              </a:spcAft>
            </a:pPr>
            <a:endParaRPr lang="en-GB" sz="11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tabLst>
                <a:tab pos="2422525" algn="l"/>
              </a:tabLst>
            </a:pPr>
            <a:r>
              <a:rPr lang="en-GB" sz="1200" b="1" dirty="0">
                <a:latin typeface="DIN" panose="02000504040000020003" pitchFamily="2" charset="0"/>
                <a:ea typeface="MS Mincho" panose="02020609040205080304" pitchFamily="49" charset="-128"/>
                <a:cs typeface="Times New Roman" panose="02020603050405020304" pitchFamily="18" charset="0"/>
              </a:rPr>
              <a:t>And to CREDIT:  		Clongowes Wood College Foundation</a:t>
            </a:r>
          </a:p>
          <a:p>
            <a:pPr>
              <a:spcAft>
                <a:spcPts val="0"/>
              </a:spcAft>
            </a:pPr>
            <a:r>
              <a:rPr lang="en-GB" sz="1100" b="1" dirty="0">
                <a:latin typeface="DIN" panose="02000504040000020003" pitchFamily="2" charset="0"/>
                <a:ea typeface="MS Mincho" panose="02020609040205080304" pitchFamily="49" charset="-128"/>
                <a:cs typeface="Times New Roman" panose="02020603050405020304" pitchFamily="18" charset="0"/>
              </a:rPr>
              <a:t>   						BIC: </a:t>
            </a:r>
            <a:r>
              <a:rPr lang="en-GB" sz="1100" dirty="0">
                <a:latin typeface="DIN" panose="02000504040000020003" pitchFamily="2" charset="0"/>
                <a:ea typeface="MS Mincho" panose="02020609040205080304" pitchFamily="49" charset="-128"/>
                <a:cs typeface="Times New Roman" panose="02020603050405020304" pitchFamily="18" charset="0"/>
              </a:rPr>
              <a:t>AIBKIE2D</a:t>
            </a:r>
            <a:r>
              <a:rPr lang="en-GB" sz="1100" b="1" dirty="0">
                <a:latin typeface="DIN" panose="02000504040000020003" pitchFamily="2" charset="0"/>
                <a:ea typeface="MS Mincho" panose="02020609040205080304" pitchFamily="49" charset="-128"/>
                <a:cs typeface="Times New Roman" panose="02020603050405020304" pitchFamily="18" charset="0"/>
              </a:rPr>
              <a:t>  |  IBAN: </a:t>
            </a:r>
            <a:r>
              <a:rPr lang="en-GB" sz="1100" dirty="0">
                <a:latin typeface="DIN" panose="02000504040000020003" pitchFamily="2" charset="0"/>
                <a:ea typeface="MS Mincho" panose="02020609040205080304" pitchFamily="49" charset="-128"/>
                <a:cs typeface="Times New Roman" panose="02020603050405020304" pitchFamily="18" charset="0"/>
              </a:rPr>
              <a:t>IE96 AIBK 9303 9303 0650 45</a:t>
            </a:r>
          </a:p>
          <a:p>
            <a:pPr>
              <a:spcAft>
                <a:spcPts val="0"/>
              </a:spcAft>
            </a:pPr>
            <a:r>
              <a:rPr lang="en-GB" sz="1100" b="1" dirty="0">
                <a:latin typeface="DIN" panose="02000504040000020003" pitchFamily="2" charset="0"/>
                <a:ea typeface="MS Mincho" panose="02020609040205080304" pitchFamily="49" charset="-128"/>
                <a:cs typeface="Times New Roman" panose="02020603050405020304" pitchFamily="18" charset="0"/>
              </a:rPr>
              <a:t>   						</a:t>
            </a:r>
            <a:r>
              <a:rPr lang="en-GB" sz="1100" dirty="0">
                <a:latin typeface="DIN" panose="02000504040000020003" pitchFamily="2" charset="0"/>
                <a:ea typeface="MS Mincho" panose="02020609040205080304" pitchFamily="49" charset="-128"/>
                <a:cs typeface="Times New Roman" panose="02020603050405020304" pitchFamily="18" charset="0"/>
              </a:rPr>
              <a:t>AIB Private Banking, 10 Molesworth St., Dublin 2.</a:t>
            </a: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b="1"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dirty="0">
                <a:latin typeface="DIN" panose="02000504040000020003" pitchFamily="2" charset="0"/>
                <a:ea typeface="MS Mincho" panose="02020609040205080304" pitchFamily="49" charset="-128"/>
                <a:cs typeface="Times New Roman" panose="02020603050405020304" pitchFamily="18" charset="0"/>
              </a:rPr>
              <a:t>Receivers reference (NAME OF DONOR): ___________________________________________________</a:t>
            </a:r>
          </a:p>
          <a:p>
            <a:pPr>
              <a:spcAft>
                <a:spcPts val="0"/>
              </a:spcAft>
            </a:pPr>
            <a:endParaRPr lang="en-GB" sz="1100" dirty="0">
              <a:latin typeface="DIN" panose="02000504040000020003" pitchFamily="2" charset="0"/>
              <a:ea typeface="MS Mincho" panose="02020609040205080304" pitchFamily="49" charset="-128"/>
              <a:cs typeface="Times New Roman" panose="02020603050405020304" pitchFamily="18" charset="0"/>
            </a:endParaRPr>
          </a:p>
          <a:p>
            <a:pPr>
              <a:spcAft>
                <a:spcPts val="0"/>
              </a:spcAft>
            </a:pPr>
            <a:r>
              <a:rPr lang="en-GB" sz="1100" i="1" dirty="0">
                <a:latin typeface="DIN" panose="02000504040000020003" pitchFamily="2" charset="0"/>
                <a:ea typeface="MS Mincho" panose="02020609040205080304" pitchFamily="49" charset="-128"/>
                <a:cs typeface="Times New Roman" panose="02020603050405020304" pitchFamily="18" charset="0"/>
              </a:rPr>
              <a:t>Please allow 5 working days prior to first payment</a:t>
            </a:r>
          </a:p>
          <a:p>
            <a:pPr>
              <a:spcAft>
                <a:spcPts val="0"/>
              </a:spcAft>
            </a:pPr>
            <a:endParaRPr lang="en-GB" sz="1100" b="1" dirty="0">
              <a:effectLst/>
              <a:latin typeface="DIN" panose="02000504040000020003" pitchFamily="2" charset="0"/>
              <a:ea typeface="MS Mincho" panose="02020609040205080304" pitchFamily="49" charset="-128"/>
              <a:cs typeface="Times New Roman" panose="02020603050405020304" pitchFamily="18" charset="0"/>
            </a:endParaRPr>
          </a:p>
          <a:p>
            <a:pPr>
              <a:spcAft>
                <a:spcPts val="0"/>
              </a:spcAft>
            </a:pPr>
            <a:endParaRPr lang="en-GB" sz="1100" dirty="0">
              <a:effectLst/>
              <a:latin typeface="DIN" panose="02000504040000020003" pitchFamily="2" charset="0"/>
              <a:ea typeface="MS Mincho" panose="02020609040205080304" pitchFamily="49" charset="-128"/>
              <a:cs typeface="Times New Roman" panose="02020603050405020304" pitchFamily="18" charset="0"/>
            </a:endParaRPr>
          </a:p>
        </p:txBody>
      </p:sp>
      <p:sp>
        <p:nvSpPr>
          <p:cNvPr id="7" name="Rectangle 6">
            <a:extLst>
              <a:ext uri="{FF2B5EF4-FFF2-40B4-BE49-F238E27FC236}">
                <a16:creationId xmlns:a16="http://schemas.microsoft.com/office/drawing/2014/main" id="{BC295F85-C368-4F13-A4D5-6A75568FDE9E}"/>
              </a:ext>
            </a:extLst>
          </p:cNvPr>
          <p:cNvSpPr/>
          <p:nvPr/>
        </p:nvSpPr>
        <p:spPr>
          <a:xfrm>
            <a:off x="126717" y="1018664"/>
            <a:ext cx="6638030" cy="369332"/>
          </a:xfrm>
          <a:prstGeom prst="rect">
            <a:avLst/>
          </a:prstGeom>
        </p:spPr>
        <p:txBody>
          <a:bodyPr wrap="square">
            <a:spAutoFit/>
          </a:bodyPr>
          <a:lstStyle/>
          <a:p>
            <a:pPr algn="ctr"/>
            <a:r>
              <a:rPr lang="en-GB" b="1" dirty="0">
                <a:solidFill>
                  <a:srgbClr val="DFAB41"/>
                </a:solidFill>
                <a:latin typeface="Trajan Pro" panose="02020502050506020301" pitchFamily="18" charset="0"/>
                <a:ea typeface="MS Mincho" panose="02020609040205080304" pitchFamily="49" charset="-128"/>
                <a:cs typeface="Times New Roman" panose="02020603050405020304" pitchFamily="18" charset="0"/>
              </a:rPr>
              <a:t>STANDING ORDER SET UP FORM</a:t>
            </a:r>
            <a:endParaRPr lang="en-GB" b="1" dirty="0">
              <a:solidFill>
                <a:srgbClr val="DFAB41"/>
              </a:solidFill>
              <a:latin typeface="Trajan Pro" panose="02020502050506020301" pitchFamily="18" charset="0"/>
            </a:endParaRPr>
          </a:p>
        </p:txBody>
      </p:sp>
      <p:sp>
        <p:nvSpPr>
          <p:cNvPr id="18" name="Rectangle 17">
            <a:extLst>
              <a:ext uri="{FF2B5EF4-FFF2-40B4-BE49-F238E27FC236}">
                <a16:creationId xmlns:a16="http://schemas.microsoft.com/office/drawing/2014/main" id="{2CB82B25-0A86-4D4D-9A5E-E54824AC015A}"/>
              </a:ext>
            </a:extLst>
          </p:cNvPr>
          <p:cNvSpPr/>
          <p:nvPr/>
        </p:nvSpPr>
        <p:spPr>
          <a:xfrm>
            <a:off x="115141" y="6409562"/>
            <a:ext cx="6638031" cy="1938992"/>
          </a:xfrm>
          <a:prstGeom prst="rect">
            <a:avLst/>
          </a:prstGeom>
          <a:solidFill>
            <a:srgbClr val="DFAB41">
              <a:alpha val="30000"/>
            </a:srgbClr>
          </a:solidFill>
        </p:spPr>
        <p:txBody>
          <a:bodyPr wrap="square">
            <a:spAutoFit/>
          </a:bodyPr>
          <a:lstStyle/>
          <a:p>
            <a:pPr defTabSz="914400" eaLnBrk="0" fontAlgn="base" hangingPunct="0">
              <a:spcBef>
                <a:spcPct val="0"/>
              </a:spcBef>
              <a:spcAft>
                <a:spcPct val="0"/>
              </a:spcAft>
              <a:tabLst>
                <a:tab pos="2422525" algn="l"/>
              </a:tabLst>
            </a:pPr>
            <a:r>
              <a:rPr lang="en-GB" sz="1200" b="1" dirty="0">
                <a:latin typeface="DIN" panose="02000504040000020003" pitchFamily="2" charset="0"/>
              </a:rPr>
              <a:t>Start date </a:t>
            </a:r>
            <a:r>
              <a:rPr lang="en-GB" sz="1200" b="1" i="1" dirty="0">
                <a:latin typeface="DIN" panose="02000504040000020003" pitchFamily="2" charset="0"/>
              </a:rPr>
              <a:t>(DD/MM/YYYY):        </a:t>
            </a:r>
            <a:r>
              <a:rPr lang="en-GB" sz="1200" b="1" dirty="0">
                <a:latin typeface="DIN" panose="02000504040000020003" pitchFamily="2" charset="0"/>
              </a:rPr>
              <a:t>/        / 20 __</a:t>
            </a:r>
          </a:p>
          <a:p>
            <a:pPr defTabSz="914400" eaLnBrk="0" fontAlgn="base" hangingPunct="0">
              <a:spcBef>
                <a:spcPct val="0"/>
              </a:spcBef>
              <a:spcAft>
                <a:spcPct val="0"/>
              </a:spcAft>
            </a:pPr>
            <a:r>
              <a:rPr lang="en-GB" sz="1200" b="1" dirty="0">
                <a:latin typeface="DIN" panose="02000504040000020003" pitchFamily="2" charset="0"/>
              </a:rPr>
              <a:t> </a:t>
            </a:r>
          </a:p>
          <a:p>
            <a:pPr defTabSz="914400" eaLnBrk="0" fontAlgn="base" hangingPunct="0">
              <a:spcBef>
                <a:spcPct val="0"/>
              </a:spcBef>
              <a:spcAft>
                <a:spcPct val="0"/>
              </a:spcAft>
            </a:pPr>
            <a:r>
              <a:rPr lang="en-GB" sz="1200" b="1" dirty="0">
                <a:latin typeface="DIN" panose="02000504040000020003" pitchFamily="2" charset="0"/>
              </a:rPr>
              <a:t>Frequency </a:t>
            </a:r>
            <a:r>
              <a:rPr lang="en-GB" sz="1200" b="1" i="1" dirty="0">
                <a:latin typeface="DIN" panose="02000504040000020003" pitchFamily="2" charset="0"/>
              </a:rPr>
              <a:t>(Please X Box)       </a:t>
            </a:r>
          </a:p>
          <a:p>
            <a:pPr marL="285750" indent="-285750" defTabSz="914400" eaLnBrk="0" fontAlgn="base" hangingPunct="0">
              <a:spcBef>
                <a:spcPct val="0"/>
              </a:spcBef>
              <a:spcAft>
                <a:spcPct val="0"/>
              </a:spcAft>
              <a:buFont typeface="Wingdings 2" panose="05020102010507070707" pitchFamily="18" charset="2"/>
              <a:buChar char="£"/>
            </a:pPr>
            <a:r>
              <a:rPr lang="en-GB" sz="1200" b="1" dirty="0">
                <a:latin typeface="DIN" panose="02000504040000020003" pitchFamily="2" charset="0"/>
              </a:rPr>
              <a:t>Monthly</a:t>
            </a:r>
          </a:p>
          <a:p>
            <a:pPr marL="285750" indent="-285750" defTabSz="914400" eaLnBrk="0" fontAlgn="base" hangingPunct="0">
              <a:spcBef>
                <a:spcPct val="0"/>
              </a:spcBef>
              <a:spcAft>
                <a:spcPct val="0"/>
              </a:spcAft>
              <a:buFont typeface="Wingdings 2" panose="05020102010507070707" pitchFamily="18" charset="2"/>
              <a:buChar char="£"/>
            </a:pPr>
            <a:r>
              <a:rPr lang="en-GB" sz="1200" b="1" dirty="0">
                <a:latin typeface="DIN" panose="02000504040000020003" pitchFamily="2" charset="0"/>
              </a:rPr>
              <a:t>Quarterly </a:t>
            </a:r>
          </a:p>
          <a:p>
            <a:pPr marL="285750" indent="-285750" defTabSz="914400" eaLnBrk="0" fontAlgn="base" hangingPunct="0">
              <a:spcBef>
                <a:spcPct val="0"/>
              </a:spcBef>
              <a:spcAft>
                <a:spcPct val="0"/>
              </a:spcAft>
              <a:buFont typeface="Wingdings 2" panose="05020102010507070707" pitchFamily="18" charset="2"/>
              <a:buChar char="£"/>
            </a:pPr>
            <a:r>
              <a:rPr lang="en-GB" sz="1200" b="1" dirty="0">
                <a:latin typeface="DIN" panose="02000504040000020003" pitchFamily="2" charset="0"/>
              </a:rPr>
              <a:t>Annually </a:t>
            </a:r>
          </a:p>
          <a:p>
            <a:pPr marL="285750" indent="-285750" defTabSz="914400" eaLnBrk="0" fontAlgn="base" hangingPunct="0">
              <a:spcBef>
                <a:spcPct val="0"/>
              </a:spcBef>
              <a:spcAft>
                <a:spcPct val="0"/>
              </a:spcAft>
              <a:buFont typeface="Wingdings 2" panose="05020102010507070707" pitchFamily="18" charset="2"/>
              <a:buChar char="£"/>
            </a:pPr>
            <a:endParaRPr lang="en-GB" sz="1200" b="1" dirty="0">
              <a:latin typeface="DIN" panose="02000504040000020003" pitchFamily="2" charset="0"/>
            </a:endParaRPr>
          </a:p>
          <a:p>
            <a:pPr defTabSz="914400" eaLnBrk="0" fontAlgn="base" hangingPunct="0">
              <a:spcBef>
                <a:spcPct val="0"/>
              </a:spcBef>
              <a:spcAft>
                <a:spcPct val="0"/>
              </a:spcAft>
              <a:tabLst>
                <a:tab pos="2060575" algn="l"/>
                <a:tab pos="2422525" algn="l"/>
              </a:tabLst>
            </a:pPr>
            <a:r>
              <a:rPr lang="en-GB" sz="1200" b="1" dirty="0">
                <a:latin typeface="DIN" panose="02000504040000020003" pitchFamily="2" charset="0"/>
              </a:rPr>
              <a:t>End date (DD/MM/YYYY):          /         / 20 __</a:t>
            </a:r>
          </a:p>
          <a:p>
            <a:pPr defTabSz="914400" eaLnBrk="0" fontAlgn="base" hangingPunct="0">
              <a:spcBef>
                <a:spcPct val="0"/>
              </a:spcBef>
              <a:spcAft>
                <a:spcPct val="0"/>
              </a:spcAft>
              <a:tabLst>
                <a:tab pos="2060575" algn="l"/>
                <a:tab pos="2422525" algn="l"/>
              </a:tabLst>
            </a:pPr>
            <a:endParaRPr lang="en-GB" sz="1200" b="1" dirty="0">
              <a:latin typeface="DIN" panose="02000504040000020003" pitchFamily="2" charset="0"/>
            </a:endParaRPr>
          </a:p>
          <a:p>
            <a:pPr defTabSz="914400" eaLnBrk="0" fontAlgn="base" hangingPunct="0">
              <a:spcBef>
                <a:spcPct val="0"/>
              </a:spcBef>
              <a:spcAft>
                <a:spcPct val="0"/>
              </a:spcAft>
              <a:tabLst>
                <a:tab pos="2060575" algn="l"/>
                <a:tab pos="2422525" algn="l"/>
              </a:tabLst>
            </a:pPr>
            <a:r>
              <a:rPr lang="en-GB" sz="1200" b="1" dirty="0">
                <a:latin typeface="DIN" panose="02000504040000020003" pitchFamily="2" charset="0"/>
              </a:rPr>
              <a:t>Please flag this payment with the code “______________” for Clongowes’ future reference. </a:t>
            </a:r>
            <a:endParaRPr lang="en-GB" sz="1200" i="1" dirty="0">
              <a:latin typeface="DIN" panose="02000504040000020003" pitchFamily="2" charset="0"/>
              <a:sym typeface="Wingdings 2" panose="05020102010507070707" pitchFamily="18" charset="2"/>
            </a:endParaRPr>
          </a:p>
        </p:txBody>
      </p:sp>
      <p:sp>
        <p:nvSpPr>
          <p:cNvPr id="17" name="Rectangle 16">
            <a:extLst>
              <a:ext uri="{FF2B5EF4-FFF2-40B4-BE49-F238E27FC236}">
                <a16:creationId xmlns:a16="http://schemas.microsoft.com/office/drawing/2014/main" id="{A9A20202-E128-495C-B932-ABA8E58B4AE7}"/>
              </a:ext>
            </a:extLst>
          </p:cNvPr>
          <p:cNvSpPr/>
          <p:nvPr/>
        </p:nvSpPr>
        <p:spPr>
          <a:xfrm>
            <a:off x="109984" y="8465538"/>
            <a:ext cx="6638031" cy="846386"/>
          </a:xfrm>
          <a:prstGeom prst="rect">
            <a:avLst/>
          </a:prstGeom>
          <a:solidFill>
            <a:schemeClr val="bg1">
              <a:alpha val="50000"/>
            </a:schemeClr>
          </a:solidFill>
        </p:spPr>
        <p:txBody>
          <a:bodyPr wrap="square">
            <a:spAutoFit/>
          </a:bodyPr>
          <a:lstStyle/>
          <a:p>
            <a:pPr defTabSz="914400" eaLnBrk="0" fontAlgn="base" hangingPunct="0">
              <a:spcBef>
                <a:spcPct val="0"/>
              </a:spcBef>
              <a:spcAft>
                <a:spcPct val="0"/>
              </a:spcAft>
            </a:pPr>
            <a:r>
              <a:rPr lang="en-GB" sz="1600" b="1" dirty="0">
                <a:solidFill>
                  <a:srgbClr val="52416A"/>
                </a:solidFill>
                <a:latin typeface="DIN" panose="02000504040000020003" pitchFamily="2" charset="0"/>
              </a:rPr>
              <a:t>Signature: ________________ 	Date: __________________</a:t>
            </a:r>
          </a:p>
          <a:p>
            <a:pPr defTabSz="914400" eaLnBrk="0" fontAlgn="base" hangingPunct="0">
              <a:spcBef>
                <a:spcPct val="0"/>
              </a:spcBef>
              <a:spcAft>
                <a:spcPct val="0"/>
              </a:spcAft>
            </a:pPr>
            <a:endParaRPr lang="en-GB" sz="1100" dirty="0">
              <a:latin typeface="DIN" panose="02000504040000020003" pitchFamily="2" charset="0"/>
              <a:sym typeface="Wingdings 2" panose="05020102010507070707" pitchFamily="18" charset="2"/>
            </a:endParaRPr>
          </a:p>
          <a:p>
            <a:pPr defTabSz="914400" eaLnBrk="0" fontAlgn="base" hangingPunct="0">
              <a:spcBef>
                <a:spcPct val="0"/>
              </a:spcBef>
              <a:spcAft>
                <a:spcPct val="0"/>
              </a:spcAft>
            </a:pPr>
            <a:r>
              <a:rPr lang="en-GB" sz="1100" dirty="0">
                <a:latin typeface="DIN" panose="02000504040000020003" pitchFamily="2" charset="0"/>
                <a:sym typeface="Wingdings 2" panose="05020102010507070707" pitchFamily="18" charset="2"/>
              </a:rPr>
              <a:t>It shall be understood that the Bank shall not be under any liability for damage or loss caused by any omission to make these payments.</a:t>
            </a:r>
          </a:p>
        </p:txBody>
      </p:sp>
      <p:sp>
        <p:nvSpPr>
          <p:cNvPr id="22" name="Rectangle 21">
            <a:extLst>
              <a:ext uri="{FF2B5EF4-FFF2-40B4-BE49-F238E27FC236}">
                <a16:creationId xmlns:a16="http://schemas.microsoft.com/office/drawing/2014/main" id="{89215DDA-5594-49A1-9C0D-13AFE7A81EED}"/>
              </a:ext>
            </a:extLst>
          </p:cNvPr>
          <p:cNvSpPr/>
          <p:nvPr/>
        </p:nvSpPr>
        <p:spPr>
          <a:xfrm>
            <a:off x="105844" y="9453621"/>
            <a:ext cx="6660192" cy="307777"/>
          </a:xfrm>
          <a:prstGeom prst="rect">
            <a:avLst/>
          </a:prstGeom>
          <a:noFill/>
        </p:spPr>
        <p:txBody>
          <a:bodyPr wrap="square">
            <a:spAutoFit/>
          </a:bodyPr>
          <a:lstStyle/>
          <a:p>
            <a:pPr algn="ctr" defTabSz="914400" eaLnBrk="0" fontAlgn="base" hangingPunct="0">
              <a:spcBef>
                <a:spcPct val="0"/>
              </a:spcBef>
              <a:spcAft>
                <a:spcPct val="0"/>
              </a:spcAft>
            </a:pPr>
            <a:r>
              <a:rPr lang="en-GB" sz="1400" b="1" dirty="0">
                <a:solidFill>
                  <a:srgbClr val="52416A"/>
                </a:solidFill>
                <a:latin typeface="DIN" panose="02000504040000020003" pitchFamily="2" charset="0"/>
              </a:rPr>
              <a:t>Thank you for your generous support.</a:t>
            </a:r>
          </a:p>
        </p:txBody>
      </p:sp>
    </p:spTree>
    <p:extLst>
      <p:ext uri="{BB962C8B-B14F-4D97-AF65-F5344CB8AC3E}">
        <p14:creationId xmlns:p14="http://schemas.microsoft.com/office/powerpoint/2010/main" val="2278302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659</Words>
  <Application>Microsoft Office PowerPoint</Application>
  <PresentationFormat>A4 Paper (210x297 mm)</PresentationFormat>
  <Paragraphs>94</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DIN</vt:lpstr>
      <vt:lpstr>Trajan Pro</vt:lpstr>
      <vt:lpstr>Wingdings 2</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Costello</dc:creator>
  <cp:lastModifiedBy>Aine Corcoran</cp:lastModifiedBy>
  <cp:revision>43</cp:revision>
  <dcterms:created xsi:type="dcterms:W3CDTF">2017-12-13T10:38:36Z</dcterms:created>
  <dcterms:modified xsi:type="dcterms:W3CDTF">2022-03-22T15:39:51Z</dcterms:modified>
</cp:coreProperties>
</file>